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4"/>
  </p:sldMasterIdLst>
  <p:notesMasterIdLst>
    <p:notesMasterId r:id="rId15"/>
  </p:notesMasterIdLst>
  <p:sldIdLst>
    <p:sldId id="256" r:id="rId5"/>
    <p:sldId id="257" r:id="rId6"/>
    <p:sldId id="258" r:id="rId7"/>
    <p:sldId id="260" r:id="rId8"/>
    <p:sldId id="261" r:id="rId9"/>
    <p:sldId id="262" r:id="rId10"/>
    <p:sldId id="263" r:id="rId11"/>
    <p:sldId id="264" r:id="rId12"/>
    <p:sldId id="265" r:id="rId13"/>
    <p:sldId id="259" r:id="rId14"/>
  </p:sldIdLst>
  <p:sldSz cx="18288000" cy="13716000"/>
  <p:notesSz cx="6858000" cy="9144000"/>
  <p:defaultText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223F"/>
    <a:srgbClr val="F15A26"/>
    <a:srgbClr val="F2F2F2"/>
    <a:srgbClr val="DA937E"/>
    <a:srgbClr val="3D4E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294" autoAdjust="0"/>
    <p:restoredTop sz="94545"/>
  </p:normalViewPr>
  <p:slideViewPr>
    <p:cSldViewPr showGuides="1">
      <p:cViewPr varScale="1">
        <p:scale>
          <a:sx n="52" d="100"/>
          <a:sy n="52" d="100"/>
        </p:scale>
        <p:origin x="1032"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6CCAA1-C542-4C4B-BB74-79A549648D11}" type="datetimeFigureOut">
              <a:rPr lang="en-US" smtClean="0"/>
              <a:t>2/24/2023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5DF56D-B523-F840-AD0F-AF81F6B5DF3D}" type="slidenum">
              <a:rPr lang="en-US" smtClean="0"/>
              <a:t>‹#›</a:t>
            </a:fld>
            <a:endParaRPr lang="en-US"/>
          </a:p>
        </p:txBody>
      </p:sp>
    </p:spTree>
    <p:extLst>
      <p:ext uri="{BB962C8B-B14F-4D97-AF65-F5344CB8AC3E}">
        <p14:creationId xmlns:p14="http://schemas.microsoft.com/office/powerpoint/2010/main" val="783368690"/>
      </p:ext>
    </p:extLst>
  </p:cSld>
  <p:clrMap bg1="lt1" tx1="dk1" bg2="lt2" tx2="dk2" accent1="accent1" accent2="accent2" accent3="accent3" accent4="accent4" accent5="accent5" accent6="accent6" hlink="hlink" folHlink="folHlink"/>
  <p:notesStyle>
    <a:lvl1pPr marL="0" algn="l" defTabSz="1828800" rtl="0" eaLnBrk="1" latinLnBrk="0" hangingPunct="1">
      <a:defRPr sz="2400" kern="1200">
        <a:solidFill>
          <a:schemeClr val="tx1"/>
        </a:solidFill>
        <a:latin typeface="+mn-lt"/>
        <a:ea typeface="+mn-ea"/>
        <a:cs typeface="+mn-cs"/>
      </a:defRPr>
    </a:lvl1pPr>
    <a:lvl2pPr marL="914400" algn="l" defTabSz="1828800" rtl="0" eaLnBrk="1" latinLnBrk="0" hangingPunct="1">
      <a:defRPr sz="2400" kern="1200">
        <a:solidFill>
          <a:schemeClr val="tx1"/>
        </a:solidFill>
        <a:latin typeface="+mn-lt"/>
        <a:ea typeface="+mn-ea"/>
        <a:cs typeface="+mn-cs"/>
      </a:defRPr>
    </a:lvl2pPr>
    <a:lvl3pPr marL="1828800" algn="l" defTabSz="1828800" rtl="0" eaLnBrk="1" latinLnBrk="0" hangingPunct="1">
      <a:defRPr sz="2400" kern="1200">
        <a:solidFill>
          <a:schemeClr val="tx1"/>
        </a:solidFill>
        <a:latin typeface="+mn-lt"/>
        <a:ea typeface="+mn-ea"/>
        <a:cs typeface="+mn-cs"/>
      </a:defRPr>
    </a:lvl3pPr>
    <a:lvl4pPr marL="2743200" algn="l" defTabSz="1828800" rtl="0" eaLnBrk="1" latinLnBrk="0" hangingPunct="1">
      <a:defRPr sz="2400" kern="1200">
        <a:solidFill>
          <a:schemeClr val="tx1"/>
        </a:solidFill>
        <a:latin typeface="+mn-lt"/>
        <a:ea typeface="+mn-ea"/>
        <a:cs typeface="+mn-cs"/>
      </a:defRPr>
    </a:lvl4pPr>
    <a:lvl5pPr marL="3657600" algn="l" defTabSz="1828800" rtl="0" eaLnBrk="1" latinLnBrk="0" hangingPunct="1">
      <a:defRPr sz="2400" kern="1200">
        <a:solidFill>
          <a:schemeClr val="tx1"/>
        </a:solidFill>
        <a:latin typeface="+mn-lt"/>
        <a:ea typeface="+mn-ea"/>
        <a:cs typeface="+mn-cs"/>
      </a:defRPr>
    </a:lvl5pPr>
    <a:lvl6pPr marL="4572000" algn="l" defTabSz="1828800" rtl="0" eaLnBrk="1" latinLnBrk="0" hangingPunct="1">
      <a:defRPr sz="2400" kern="1200">
        <a:solidFill>
          <a:schemeClr val="tx1"/>
        </a:solidFill>
        <a:latin typeface="+mn-lt"/>
        <a:ea typeface="+mn-ea"/>
        <a:cs typeface="+mn-cs"/>
      </a:defRPr>
    </a:lvl6pPr>
    <a:lvl7pPr marL="5486400" algn="l" defTabSz="1828800" rtl="0" eaLnBrk="1" latinLnBrk="0" hangingPunct="1">
      <a:defRPr sz="2400" kern="1200">
        <a:solidFill>
          <a:schemeClr val="tx1"/>
        </a:solidFill>
        <a:latin typeface="+mn-lt"/>
        <a:ea typeface="+mn-ea"/>
        <a:cs typeface="+mn-cs"/>
      </a:defRPr>
    </a:lvl7pPr>
    <a:lvl8pPr marL="6400800" algn="l" defTabSz="1828800" rtl="0" eaLnBrk="1" latinLnBrk="0" hangingPunct="1">
      <a:defRPr sz="2400" kern="1200">
        <a:solidFill>
          <a:schemeClr val="tx1"/>
        </a:solidFill>
        <a:latin typeface="+mn-lt"/>
        <a:ea typeface="+mn-ea"/>
        <a:cs typeface="+mn-cs"/>
      </a:defRPr>
    </a:lvl8pPr>
    <a:lvl9pPr marL="7315200" algn="l" defTabSz="1828800"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fld id="{505DF56D-B523-F840-AD0F-AF81F6B5DF3D}" type="slidenum">
              <a:rPr lang="en-US" smtClean="0"/>
              <a:t>1</a:t>
            </a:fld>
            <a:endParaRPr lang="en-US"/>
          </a:p>
        </p:txBody>
      </p:sp>
    </p:spTree>
    <p:extLst>
      <p:ext uri="{BB962C8B-B14F-4D97-AF65-F5344CB8AC3E}">
        <p14:creationId xmlns:p14="http://schemas.microsoft.com/office/powerpoint/2010/main" val="1102520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4260851"/>
            <a:ext cx="15544800" cy="2940050"/>
          </a:xfrm>
        </p:spPr>
        <p:txBody>
          <a:bodyPr/>
          <a:lstStyle/>
          <a:p>
            <a:r>
              <a:rPr lang="en-US"/>
              <a:t>Click to edit Master title style</a:t>
            </a:r>
            <a:endParaRPr lang="ar-OM"/>
          </a:p>
        </p:txBody>
      </p:sp>
      <p:sp>
        <p:nvSpPr>
          <p:cNvPr id="3" name="Subtitle 2"/>
          <p:cNvSpPr>
            <a:spLocks noGrp="1"/>
          </p:cNvSpPr>
          <p:nvPr>
            <p:ph type="subTitle" idx="1"/>
          </p:nvPr>
        </p:nvSpPr>
        <p:spPr>
          <a:xfrm>
            <a:off x="2743200" y="7772400"/>
            <a:ext cx="12801600" cy="3505200"/>
          </a:xfrm>
        </p:spPr>
        <p:txBody>
          <a:bodyPr/>
          <a:lstStyle>
            <a:lvl1pPr marL="0" indent="0" algn="ctr">
              <a:buNone/>
              <a:defRPr>
                <a:solidFill>
                  <a:schemeClr val="tx1">
                    <a:tint val="75000"/>
                  </a:schemeClr>
                </a:solidFill>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n-US"/>
              <a:t>Click to edit Master subtitle style</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04/08/1444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17329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24" hasCustomPrompt="1"/>
          </p:nvPr>
        </p:nvSpPr>
        <p:spPr>
          <a:xfrm>
            <a:off x="0" y="665312"/>
            <a:ext cx="6719063" cy="12313368"/>
          </a:xfrm>
          <a:solidFill>
            <a:schemeClr val="bg1">
              <a:lumMod val="95000"/>
            </a:schemeClr>
          </a:solidFill>
        </p:spPr>
        <p:txBody>
          <a:bodyPr>
            <a:normAutofit/>
          </a:bodyPr>
          <a:lstStyle>
            <a:lvl1pPr marL="0" indent="0">
              <a:buNone/>
              <a:defRPr sz="2101" baseline="0"/>
            </a:lvl1pPr>
          </a:lstStyle>
          <a:p>
            <a:r>
              <a:rPr lang="ar-OM" dirty="0"/>
              <a:t>أدرج الصورة هنا</a:t>
            </a:r>
            <a:endParaRPr lang="en-US" dirty="0"/>
          </a:p>
        </p:txBody>
      </p:sp>
    </p:spTree>
    <p:extLst>
      <p:ext uri="{BB962C8B-B14F-4D97-AF65-F5344CB8AC3E}">
        <p14:creationId xmlns:p14="http://schemas.microsoft.com/office/powerpoint/2010/main" val="1137011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6" hasCustomPrompt="1"/>
          </p:nvPr>
        </p:nvSpPr>
        <p:spPr>
          <a:xfrm>
            <a:off x="0"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1"/>
            </a:lvl1pPr>
          </a:lstStyle>
          <a:p>
            <a:r>
              <a:rPr lang="ar-OM" dirty="0"/>
              <a:t>أدرج الصورة هنا</a:t>
            </a:r>
            <a:endParaRPr lang="en-US" dirty="0"/>
          </a:p>
          <a:p>
            <a:endParaRPr lang="en-US" dirty="0"/>
          </a:p>
        </p:txBody>
      </p:sp>
      <p:sp>
        <p:nvSpPr>
          <p:cNvPr id="8" name="Picture Placeholder 2"/>
          <p:cNvSpPr>
            <a:spLocks noGrp="1"/>
          </p:cNvSpPr>
          <p:nvPr>
            <p:ph type="pic" sz="quarter" idx="17" hasCustomPrompt="1"/>
          </p:nvPr>
        </p:nvSpPr>
        <p:spPr>
          <a:xfrm>
            <a:off x="4569630"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1"/>
            </a:lvl1pPr>
          </a:lstStyle>
          <a:p>
            <a:r>
              <a:rPr lang="ar-OM" dirty="0"/>
              <a:t>أدرج الصورة هنا</a:t>
            </a:r>
            <a:endParaRPr lang="en-US" dirty="0"/>
          </a:p>
          <a:p>
            <a:endParaRPr lang="en-US" dirty="0"/>
          </a:p>
        </p:txBody>
      </p:sp>
      <p:sp>
        <p:nvSpPr>
          <p:cNvPr id="9" name="Picture Placeholder 2"/>
          <p:cNvSpPr>
            <a:spLocks noGrp="1"/>
          </p:cNvSpPr>
          <p:nvPr>
            <p:ph type="pic" sz="quarter" idx="18" hasCustomPrompt="1"/>
          </p:nvPr>
        </p:nvSpPr>
        <p:spPr>
          <a:xfrm>
            <a:off x="9144000" y="737320"/>
            <a:ext cx="4569630" cy="5791200"/>
          </a:xfrm>
          <a:solidFill>
            <a:schemeClr val="bg1">
              <a:lumMod val="95000"/>
            </a:schemeClr>
          </a:solidFill>
        </p:spPr>
        <p:txBody>
          <a:bodyPr>
            <a:normAutofit/>
          </a:bodyPr>
          <a:lstStyle>
            <a:lvl1pPr marL="0" indent="0">
              <a:buNone/>
              <a:defRPr sz="2101"/>
            </a:lvl1pPr>
          </a:lstStyle>
          <a:p>
            <a:r>
              <a:rPr lang="ar-OM" dirty="0"/>
              <a:t>أدرج الصورة هنا</a:t>
            </a:r>
            <a:endParaRPr lang="en-US" dirty="0"/>
          </a:p>
        </p:txBody>
      </p:sp>
      <p:sp>
        <p:nvSpPr>
          <p:cNvPr id="10" name="Picture Placeholder 2"/>
          <p:cNvSpPr>
            <a:spLocks noGrp="1"/>
          </p:cNvSpPr>
          <p:nvPr>
            <p:ph type="pic" sz="quarter" idx="19" hasCustomPrompt="1"/>
          </p:nvPr>
        </p:nvSpPr>
        <p:spPr>
          <a:xfrm>
            <a:off x="13713630"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1"/>
            </a:lvl1pPr>
          </a:lstStyle>
          <a:p>
            <a:r>
              <a:rPr lang="ar-OM" dirty="0"/>
              <a:t>أدرج الصورة هنا</a:t>
            </a:r>
            <a:endParaRPr lang="en-US" dirty="0"/>
          </a:p>
          <a:p>
            <a:endParaRPr lang="en-US" dirty="0"/>
          </a:p>
        </p:txBody>
      </p:sp>
    </p:spTree>
    <p:extLst>
      <p:ext uri="{BB962C8B-B14F-4D97-AF65-F5344CB8AC3E}">
        <p14:creationId xmlns:p14="http://schemas.microsoft.com/office/powerpoint/2010/main" val="389911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2"/>
          <p:cNvSpPr>
            <a:spLocks noGrp="1"/>
          </p:cNvSpPr>
          <p:nvPr>
            <p:ph type="pic" sz="quarter" idx="19" hasCustomPrompt="1"/>
          </p:nvPr>
        </p:nvSpPr>
        <p:spPr>
          <a:xfrm>
            <a:off x="-27499" y="737320"/>
            <a:ext cx="6105166" cy="12241360"/>
          </a:xfrm>
          <a:solidFill>
            <a:schemeClr val="bg1">
              <a:lumMod val="95000"/>
            </a:schemeClr>
          </a:solidFill>
        </p:spPr>
        <p:txBody>
          <a:bodyPr>
            <a:normAutofit/>
          </a:bodyPr>
          <a:lstStyle>
            <a:lvl1pPr marL="0" indent="0">
              <a:buNone/>
              <a:defRPr sz="2101"/>
            </a:lvl1pPr>
          </a:lstStyle>
          <a:p>
            <a:r>
              <a:rPr lang="ar-OM" dirty="0"/>
              <a:t>أدرج الصورة هنا</a:t>
            </a:r>
            <a:endParaRPr lang="en-US" dirty="0"/>
          </a:p>
        </p:txBody>
      </p:sp>
      <p:sp>
        <p:nvSpPr>
          <p:cNvPr id="9" name="Picture Placeholder 2"/>
          <p:cNvSpPr>
            <a:spLocks noGrp="1"/>
          </p:cNvSpPr>
          <p:nvPr>
            <p:ph type="pic" sz="quarter" idx="20" hasCustomPrompt="1"/>
          </p:nvPr>
        </p:nvSpPr>
        <p:spPr>
          <a:xfrm>
            <a:off x="6105168" y="737320"/>
            <a:ext cx="6077666" cy="12241360"/>
          </a:xfrm>
          <a:solidFill>
            <a:schemeClr val="bg1">
              <a:lumMod val="95000"/>
            </a:schemeClr>
          </a:solidFill>
        </p:spPr>
        <p:txBody>
          <a:bodyPr>
            <a:normAutofit/>
          </a:bodyPr>
          <a:lstStyle>
            <a:lvl1pPr marL="0" indent="0">
              <a:buNone/>
              <a:defRPr sz="2101"/>
            </a:lvl1pPr>
          </a:lstStyle>
          <a:p>
            <a:r>
              <a:rPr lang="ar-OM" dirty="0"/>
              <a:t>أدرج الصورة هنا</a:t>
            </a:r>
            <a:endParaRPr lang="en-US" dirty="0"/>
          </a:p>
        </p:txBody>
      </p:sp>
      <p:sp>
        <p:nvSpPr>
          <p:cNvPr id="10" name="Picture Placeholder 2"/>
          <p:cNvSpPr>
            <a:spLocks noGrp="1"/>
          </p:cNvSpPr>
          <p:nvPr>
            <p:ph type="pic" sz="quarter" idx="21" hasCustomPrompt="1"/>
          </p:nvPr>
        </p:nvSpPr>
        <p:spPr>
          <a:xfrm>
            <a:off x="12210334" y="737320"/>
            <a:ext cx="6077666" cy="1224136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1"/>
            </a:lvl1pPr>
          </a:lstStyle>
          <a:p>
            <a:r>
              <a:rPr lang="ar-OM" dirty="0"/>
              <a:t>أدرج الصورة هنا</a:t>
            </a:r>
            <a:endParaRPr lang="en-US" dirty="0"/>
          </a:p>
        </p:txBody>
      </p:sp>
    </p:spTree>
    <p:extLst>
      <p:ext uri="{BB962C8B-B14F-4D97-AF65-F5344CB8AC3E}">
        <p14:creationId xmlns:p14="http://schemas.microsoft.com/office/powerpoint/2010/main" val="359882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21" hasCustomPrompt="1"/>
          </p:nvPr>
        </p:nvSpPr>
        <p:spPr>
          <a:xfrm>
            <a:off x="0" y="8442176"/>
            <a:ext cx="18288000" cy="4464496"/>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1"/>
            </a:lvl1pPr>
          </a:lstStyle>
          <a:p>
            <a:r>
              <a:rPr lang="ar-OM" dirty="0"/>
              <a:t>أدرج الصورة هنا</a:t>
            </a:r>
            <a:endParaRPr lang="en-US" dirty="0"/>
          </a:p>
        </p:txBody>
      </p:sp>
    </p:spTree>
    <p:extLst>
      <p:ext uri="{BB962C8B-B14F-4D97-AF65-F5344CB8AC3E}">
        <p14:creationId xmlns:p14="http://schemas.microsoft.com/office/powerpoint/2010/main" val="3386594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16" hasCustomPrompt="1"/>
          </p:nvPr>
        </p:nvSpPr>
        <p:spPr>
          <a:xfrm>
            <a:off x="0"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1"/>
            </a:lvl1pPr>
          </a:lstStyle>
          <a:p>
            <a:r>
              <a:rPr lang="ar-OM" dirty="0"/>
              <a:t>أدرج الصورة هنا</a:t>
            </a:r>
            <a:endParaRPr lang="en-US" dirty="0"/>
          </a:p>
          <a:p>
            <a:endParaRPr lang="en-US" dirty="0"/>
          </a:p>
        </p:txBody>
      </p:sp>
      <p:sp>
        <p:nvSpPr>
          <p:cNvPr id="7" name="Picture Placeholder 2"/>
          <p:cNvSpPr>
            <a:spLocks noGrp="1"/>
          </p:cNvSpPr>
          <p:nvPr>
            <p:ph type="pic" sz="quarter" idx="17" hasCustomPrompt="1"/>
          </p:nvPr>
        </p:nvSpPr>
        <p:spPr>
          <a:xfrm>
            <a:off x="4569630"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1"/>
            </a:lvl1pPr>
          </a:lstStyle>
          <a:p>
            <a:r>
              <a:rPr lang="ar-OM" dirty="0"/>
              <a:t>أدرج الصورة هنا</a:t>
            </a:r>
            <a:endParaRPr lang="en-US" dirty="0"/>
          </a:p>
          <a:p>
            <a:endParaRPr lang="en-US" dirty="0"/>
          </a:p>
        </p:txBody>
      </p:sp>
      <p:sp>
        <p:nvSpPr>
          <p:cNvPr id="8" name="Picture Placeholder 2"/>
          <p:cNvSpPr>
            <a:spLocks noGrp="1"/>
          </p:cNvSpPr>
          <p:nvPr>
            <p:ph type="pic" sz="quarter" idx="18" hasCustomPrompt="1"/>
          </p:nvPr>
        </p:nvSpPr>
        <p:spPr>
          <a:xfrm>
            <a:off x="9144000" y="7146032"/>
            <a:ext cx="4569630" cy="5791200"/>
          </a:xfrm>
          <a:solidFill>
            <a:schemeClr val="bg1">
              <a:lumMod val="95000"/>
            </a:schemeClr>
          </a:solidFill>
        </p:spPr>
        <p:txBody>
          <a:bodyPr>
            <a:normAutofit/>
          </a:bodyPr>
          <a:lstStyle>
            <a:lvl1pPr marL="0" indent="0">
              <a:buNone/>
              <a:defRPr sz="2101"/>
            </a:lvl1pPr>
          </a:lstStyle>
          <a:p>
            <a:r>
              <a:rPr lang="ar-OM" dirty="0"/>
              <a:t>أدرج الصورة هنا</a:t>
            </a:r>
            <a:endParaRPr lang="en-US" dirty="0"/>
          </a:p>
        </p:txBody>
      </p:sp>
      <p:sp>
        <p:nvSpPr>
          <p:cNvPr id="9" name="Picture Placeholder 2"/>
          <p:cNvSpPr>
            <a:spLocks noGrp="1"/>
          </p:cNvSpPr>
          <p:nvPr>
            <p:ph type="pic" sz="quarter" idx="19" hasCustomPrompt="1"/>
          </p:nvPr>
        </p:nvSpPr>
        <p:spPr>
          <a:xfrm>
            <a:off x="13713630"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1"/>
            </a:lvl1pPr>
          </a:lstStyle>
          <a:p>
            <a:r>
              <a:rPr lang="ar-OM" dirty="0"/>
              <a:t>أدرج الصورة هنا</a:t>
            </a:r>
            <a:endParaRPr lang="en-US" dirty="0"/>
          </a:p>
          <a:p>
            <a:endParaRPr lang="en-US" dirty="0"/>
          </a:p>
        </p:txBody>
      </p:sp>
    </p:spTree>
    <p:extLst>
      <p:ext uri="{BB962C8B-B14F-4D97-AF65-F5344CB8AC3E}">
        <p14:creationId xmlns:p14="http://schemas.microsoft.com/office/powerpoint/2010/main" val="292548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Picture Placeholder 2"/>
          <p:cNvSpPr>
            <a:spLocks noGrp="1"/>
          </p:cNvSpPr>
          <p:nvPr>
            <p:ph type="pic" sz="quarter" idx="24" hasCustomPrompt="1"/>
          </p:nvPr>
        </p:nvSpPr>
        <p:spPr>
          <a:xfrm>
            <a:off x="11568937" y="665312"/>
            <a:ext cx="6719063" cy="12313368"/>
          </a:xfrm>
          <a:solidFill>
            <a:schemeClr val="bg1">
              <a:lumMod val="95000"/>
            </a:schemeClr>
          </a:solidFill>
        </p:spPr>
        <p:txBody>
          <a:bodyPr>
            <a:normAutofit/>
          </a:bodyPr>
          <a:lstStyle>
            <a:lvl1pPr marL="0" indent="0">
              <a:buNone/>
              <a:defRPr sz="2101" baseline="0"/>
            </a:lvl1pPr>
          </a:lstStyle>
          <a:p>
            <a:r>
              <a:rPr lang="ar-OM" dirty="0"/>
              <a:t>أدرج الصورة هنا</a:t>
            </a:r>
            <a:endParaRPr lang="en-US" dirty="0"/>
          </a:p>
        </p:txBody>
      </p:sp>
    </p:spTree>
    <p:extLst>
      <p:ext uri="{BB962C8B-B14F-4D97-AF65-F5344CB8AC3E}">
        <p14:creationId xmlns:p14="http://schemas.microsoft.com/office/powerpoint/2010/main" val="338810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546100"/>
            <a:ext cx="6016626" cy="2324100"/>
          </a:xfrm>
        </p:spPr>
        <p:txBody>
          <a:bodyPr anchor="b"/>
          <a:lstStyle>
            <a:lvl1pPr algn="r">
              <a:defRPr sz="4000" b="1"/>
            </a:lvl1pPr>
          </a:lstStyle>
          <a:p>
            <a:r>
              <a:rPr lang="en-US"/>
              <a:t>Click to edit Master title style</a:t>
            </a:r>
            <a:endParaRPr lang="ar-OM"/>
          </a:p>
        </p:txBody>
      </p:sp>
      <p:sp>
        <p:nvSpPr>
          <p:cNvPr id="3" name="Content Placeholder 2"/>
          <p:cNvSpPr>
            <a:spLocks noGrp="1"/>
          </p:cNvSpPr>
          <p:nvPr>
            <p:ph idx="1"/>
          </p:nvPr>
        </p:nvSpPr>
        <p:spPr>
          <a:xfrm>
            <a:off x="7150100" y="546101"/>
            <a:ext cx="10223500"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Text Placeholder 3"/>
          <p:cNvSpPr>
            <a:spLocks noGrp="1"/>
          </p:cNvSpPr>
          <p:nvPr>
            <p:ph type="body" sz="half" idx="2"/>
          </p:nvPr>
        </p:nvSpPr>
        <p:spPr>
          <a:xfrm>
            <a:off x="914401" y="2870201"/>
            <a:ext cx="6016626"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04/08/1444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496234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6" y="9601200"/>
            <a:ext cx="10972800" cy="1133476"/>
          </a:xfrm>
        </p:spPr>
        <p:txBody>
          <a:bodyPr anchor="b"/>
          <a:lstStyle>
            <a:lvl1pPr algn="r">
              <a:defRPr sz="4000" b="1"/>
            </a:lvl1pPr>
          </a:lstStyle>
          <a:p>
            <a:r>
              <a:rPr lang="en-US"/>
              <a:t>Click to edit Master title style</a:t>
            </a:r>
            <a:endParaRPr lang="ar-OM"/>
          </a:p>
        </p:txBody>
      </p:sp>
      <p:sp>
        <p:nvSpPr>
          <p:cNvPr id="3" name="Picture Placeholder 2"/>
          <p:cNvSpPr>
            <a:spLocks noGrp="1"/>
          </p:cNvSpPr>
          <p:nvPr>
            <p:ph type="pic" idx="1"/>
          </p:nvPr>
        </p:nvSpPr>
        <p:spPr>
          <a:xfrm>
            <a:off x="3584576" y="1225550"/>
            <a:ext cx="109728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ar-OM"/>
          </a:p>
        </p:txBody>
      </p:sp>
      <p:sp>
        <p:nvSpPr>
          <p:cNvPr id="4" name="Text Placeholder 3"/>
          <p:cNvSpPr>
            <a:spLocks noGrp="1"/>
          </p:cNvSpPr>
          <p:nvPr>
            <p:ph type="body" sz="half" idx="2"/>
          </p:nvPr>
        </p:nvSpPr>
        <p:spPr>
          <a:xfrm>
            <a:off x="3584576" y="10734676"/>
            <a:ext cx="109728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04/08/1444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8571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04/08/1444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53020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549277"/>
            <a:ext cx="4114800" cy="11703050"/>
          </a:xfrm>
        </p:spPr>
        <p:txBody>
          <a:bodyPr vert="eaVert"/>
          <a:lstStyle/>
          <a:p>
            <a:r>
              <a:rPr lang="en-US"/>
              <a:t>Click to edit Master title style</a:t>
            </a:r>
            <a:endParaRPr lang="ar-OM"/>
          </a:p>
        </p:txBody>
      </p:sp>
      <p:sp>
        <p:nvSpPr>
          <p:cNvPr id="3" name="Vertical Text Placeholder 2"/>
          <p:cNvSpPr>
            <a:spLocks noGrp="1"/>
          </p:cNvSpPr>
          <p:nvPr>
            <p:ph type="body" orient="vert" idx="1"/>
          </p:nvPr>
        </p:nvSpPr>
        <p:spPr>
          <a:xfrm>
            <a:off x="914400" y="549277"/>
            <a:ext cx="12039600" cy="11703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04/08/1444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797670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OM"/>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04/08/1444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899097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49276"/>
            <a:ext cx="16459200" cy="2286000"/>
          </a:xfrm>
          <a:prstGeom prst="rect">
            <a:avLst/>
          </a:prstGeom>
        </p:spPr>
        <p:txBody>
          <a:bodyPr vert="horz" lIns="91440" tIns="45720" rIns="91440" bIns="45720" rtlCol="1" anchor="ctr">
            <a:normAutofit/>
          </a:bodyPr>
          <a:lstStyle/>
          <a:p>
            <a:r>
              <a:rPr lang="en-US"/>
              <a:t>Click to edit Master title style</a:t>
            </a:r>
            <a:endParaRPr lang="ar-OM"/>
          </a:p>
        </p:txBody>
      </p:sp>
      <p:sp>
        <p:nvSpPr>
          <p:cNvPr id="3" name="Text Placeholder 2"/>
          <p:cNvSpPr>
            <a:spLocks noGrp="1"/>
          </p:cNvSpPr>
          <p:nvPr>
            <p:ph type="body" idx="1"/>
          </p:nvPr>
        </p:nvSpPr>
        <p:spPr>
          <a:xfrm>
            <a:off x="914400" y="3200401"/>
            <a:ext cx="16459200" cy="9051926"/>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OM"/>
          </a:p>
        </p:txBody>
      </p:sp>
      <p:sp>
        <p:nvSpPr>
          <p:cNvPr id="4" name="Date Placeholder 3"/>
          <p:cNvSpPr>
            <a:spLocks noGrp="1"/>
          </p:cNvSpPr>
          <p:nvPr>
            <p:ph type="dt" sz="half" idx="2"/>
          </p:nvPr>
        </p:nvSpPr>
        <p:spPr>
          <a:xfrm>
            <a:off x="13106400" y="12712701"/>
            <a:ext cx="4267200" cy="730250"/>
          </a:xfrm>
          <a:prstGeom prst="rect">
            <a:avLst/>
          </a:prstGeom>
        </p:spPr>
        <p:txBody>
          <a:bodyPr vert="horz" lIns="91440" tIns="45720" rIns="91440" bIns="45720" rtlCol="1" anchor="ctr"/>
          <a:lstStyle>
            <a:lvl1pPr algn="r">
              <a:defRPr sz="2400">
                <a:solidFill>
                  <a:schemeClr val="tx1">
                    <a:tint val="75000"/>
                  </a:schemeClr>
                </a:solidFill>
              </a:defRPr>
            </a:lvl1pPr>
          </a:lstStyle>
          <a:p>
            <a:fld id="{ABBF00E5-FE97-4F0C-9773-7299A5E6E81B}" type="datetimeFigureOut">
              <a:rPr lang="ar-OM" smtClean="0"/>
              <a:t>04/08/1444</a:t>
            </a:fld>
            <a:endParaRPr lang="ar-OM"/>
          </a:p>
        </p:txBody>
      </p:sp>
      <p:sp>
        <p:nvSpPr>
          <p:cNvPr id="5" name="Footer Placeholder 4"/>
          <p:cNvSpPr>
            <a:spLocks noGrp="1"/>
          </p:cNvSpPr>
          <p:nvPr>
            <p:ph type="ftr" sz="quarter" idx="3"/>
          </p:nvPr>
        </p:nvSpPr>
        <p:spPr>
          <a:xfrm>
            <a:off x="6248400" y="12712701"/>
            <a:ext cx="5791200" cy="730250"/>
          </a:xfrm>
          <a:prstGeom prst="rect">
            <a:avLst/>
          </a:prstGeom>
        </p:spPr>
        <p:txBody>
          <a:bodyPr vert="horz" lIns="91440" tIns="45720" rIns="91440" bIns="45720" rtlCol="1" anchor="ctr"/>
          <a:lstStyle>
            <a:lvl1pPr algn="ctr">
              <a:defRPr sz="2400">
                <a:solidFill>
                  <a:schemeClr val="tx1">
                    <a:tint val="75000"/>
                  </a:schemeClr>
                </a:solidFill>
              </a:defRPr>
            </a:lvl1pPr>
          </a:lstStyle>
          <a:p>
            <a:endParaRPr lang="ar-OM"/>
          </a:p>
        </p:txBody>
      </p:sp>
      <p:sp>
        <p:nvSpPr>
          <p:cNvPr id="6" name="Slide Number Placeholder 5"/>
          <p:cNvSpPr>
            <a:spLocks noGrp="1"/>
          </p:cNvSpPr>
          <p:nvPr>
            <p:ph type="sldNum" sz="quarter" idx="4"/>
          </p:nvPr>
        </p:nvSpPr>
        <p:spPr>
          <a:xfrm>
            <a:off x="914400" y="12712701"/>
            <a:ext cx="4267200" cy="730250"/>
          </a:xfrm>
          <a:prstGeom prst="rect">
            <a:avLst/>
          </a:prstGeom>
        </p:spPr>
        <p:txBody>
          <a:bodyPr vert="horz" lIns="91440" tIns="45720" rIns="91440" bIns="45720" rtlCol="1" anchor="ctr"/>
          <a:lstStyle>
            <a:lvl1pPr algn="l">
              <a:defRPr sz="2400">
                <a:solidFill>
                  <a:schemeClr val="tx1">
                    <a:tint val="75000"/>
                  </a:schemeClr>
                </a:solidFill>
              </a:defRPr>
            </a:lvl1pPr>
          </a:lstStyle>
          <a:p>
            <a:fld id="{97ACE804-D0DC-415D-ABBF-BFA750748848}" type="slidenum">
              <a:rPr lang="ar-OM" smtClean="0"/>
              <a:t>‹#›</a:t>
            </a:fld>
            <a:endParaRPr lang="ar-OM"/>
          </a:p>
        </p:txBody>
      </p:sp>
    </p:spTree>
    <p:extLst>
      <p:ext uri="{BB962C8B-B14F-4D97-AF65-F5344CB8AC3E}">
        <p14:creationId xmlns:p14="http://schemas.microsoft.com/office/powerpoint/2010/main" val="1590399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1828800" rtl="1" eaLnBrk="1" latinLnBrk="0" hangingPunct="1">
        <a:spcBef>
          <a:spcPct val="0"/>
        </a:spcBef>
        <a:buNone/>
        <a:defRPr sz="8800" kern="1200">
          <a:solidFill>
            <a:schemeClr val="tx1"/>
          </a:solidFill>
          <a:latin typeface="+mj-lt"/>
          <a:ea typeface="+mj-ea"/>
          <a:cs typeface="+mj-cs"/>
        </a:defRPr>
      </a:lvl1pPr>
    </p:titleStyle>
    <p:body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681537"/>
            <a:ext cx="15544800" cy="2940050"/>
          </a:xfrm>
          <a:ln w="3175">
            <a:noFill/>
            <a:prstDash val="sysDot"/>
          </a:ln>
        </p:spPr>
        <p:txBody>
          <a:bodyPr/>
          <a:lstStyle/>
          <a:p>
            <a:r>
              <a:rPr lang="ar-OM" b="1" dirty="0">
                <a:solidFill>
                  <a:srgbClr val="00B0F0"/>
                </a:solidFill>
                <a:latin typeface="Simplified Arabic" panose="02020603050405020304" pitchFamily="18" charset="-78"/>
                <a:cs typeface="Simplified Arabic" panose="02020603050405020304" pitchFamily="18" charset="-78"/>
              </a:rPr>
              <a:t>معاملا الصعوبة والتمييز </a:t>
            </a:r>
            <a:r>
              <a:rPr lang="en-US" b="1" dirty="0">
                <a:solidFill>
                  <a:srgbClr val="00B0F0"/>
                </a:solidFill>
                <a:latin typeface="Simplified Arabic" panose="02020603050405020304" pitchFamily="18" charset="-78"/>
                <a:cs typeface="Simplified Arabic" panose="02020603050405020304" pitchFamily="18" charset="-78"/>
              </a:rPr>
              <a:t>2</a:t>
            </a:r>
            <a:endParaRPr lang="ar-OM" b="1" dirty="0">
              <a:solidFill>
                <a:srgbClr val="F15A26"/>
              </a:solidFill>
              <a:latin typeface="Simplified Arabic" panose="02020603050405020304" pitchFamily="18" charset="-78"/>
              <a:cs typeface="Simplified Arabic" panose="02020603050405020304" pitchFamily="18" charset="-78"/>
            </a:endParaRPr>
          </a:p>
        </p:txBody>
      </p:sp>
      <p:sp>
        <p:nvSpPr>
          <p:cNvPr id="3" name="Subtitle 2"/>
          <p:cNvSpPr>
            <a:spLocks noGrp="1"/>
          </p:cNvSpPr>
          <p:nvPr>
            <p:ph type="subTitle" idx="1"/>
          </p:nvPr>
        </p:nvSpPr>
        <p:spPr>
          <a:xfrm>
            <a:off x="2743200" y="6193086"/>
            <a:ext cx="12801600" cy="1056928"/>
          </a:xfrm>
          <a:ln w="3175">
            <a:noFill/>
            <a:prstDash val="sysDot"/>
          </a:ln>
        </p:spPr>
        <p:txBody>
          <a:bodyPr>
            <a:normAutofit lnSpcReduction="10000"/>
          </a:bodyPr>
          <a:lstStyle/>
          <a:p>
            <a:endParaRPr lang="ar-OM" dirty="0">
              <a:solidFill>
                <a:srgbClr val="002060"/>
              </a:solidFill>
            </a:endParaRPr>
          </a:p>
        </p:txBody>
      </p:sp>
    </p:spTree>
    <p:extLst>
      <p:ext uri="{BB962C8B-B14F-4D97-AF65-F5344CB8AC3E}">
        <p14:creationId xmlns:p14="http://schemas.microsoft.com/office/powerpoint/2010/main" val="4165630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ar-OM" sz="7200" b="1" dirty="0">
                <a:solidFill>
                  <a:srgbClr val="F15A26"/>
                </a:solidFill>
              </a:rPr>
              <a:t>المموهات/ المشتتات</a:t>
            </a:r>
          </a:p>
        </p:txBody>
      </p:sp>
      <p:sp>
        <p:nvSpPr>
          <p:cNvPr id="5" name="Content Placeholder 4"/>
          <p:cNvSpPr>
            <a:spLocks noGrp="1"/>
          </p:cNvSpPr>
          <p:nvPr>
            <p:ph idx="1"/>
          </p:nvPr>
        </p:nvSpPr>
        <p:spPr>
          <a:xfrm>
            <a:off x="914400" y="2835277"/>
            <a:ext cx="16870560" cy="9417050"/>
          </a:xfrm>
        </p:spPr>
        <p:txBody>
          <a:bodyPr/>
          <a:lstStyle/>
          <a:p>
            <a:endParaRPr lang="ar-OM" dirty="0"/>
          </a:p>
          <a:p>
            <a:pPr marL="0" indent="0">
              <a:buNone/>
            </a:pPr>
            <a:endParaRPr lang="ar-OM" dirty="0"/>
          </a:p>
          <a:p>
            <a:pPr algn="just"/>
            <a:endParaRPr lang="ar-OM" sz="4800" dirty="0"/>
          </a:p>
          <a:p>
            <a:pPr algn="just"/>
            <a:r>
              <a:rPr lang="ar-OM" sz="4800" dirty="0"/>
              <a:t>اذا كانت الاجابة الصحيحة (ب) فسر القدرة التمييزية للفقرة وفاعلية المموهات.</a:t>
            </a:r>
          </a:p>
          <a:p>
            <a:pPr algn="just"/>
            <a:r>
              <a:rPr lang="ar-OM" sz="4800" dirty="0"/>
              <a:t>احسب أولا القدرة التمييزية للفقرة؟</a:t>
            </a:r>
          </a:p>
          <a:p>
            <a:pPr algn="just"/>
            <a:r>
              <a:rPr lang="ar-OM" sz="4800" dirty="0"/>
              <a:t>فاعلية المموه (أ). </a:t>
            </a:r>
            <a:r>
              <a:rPr lang="en-US" sz="4800" dirty="0"/>
              <a:t>(0-42)/100=-0.42</a:t>
            </a:r>
            <a:r>
              <a:rPr lang="ar-OM" sz="4800" dirty="0"/>
              <a:t>. أحسب فاعلية تمويه (ج). وفسر فاعلية هذين المموهين.</a:t>
            </a:r>
          </a:p>
          <a:p>
            <a:pPr algn="just"/>
            <a:r>
              <a:rPr lang="ar-OM" sz="4800" dirty="0"/>
              <a:t>ما فاعلية المموهين (د و هـ)، وفسر هذه الفاعلية.</a:t>
            </a:r>
          </a:p>
          <a:p>
            <a:endParaRPr lang="ar-OM" dirty="0"/>
          </a:p>
          <a:p>
            <a:endParaRPr lang="ar-OM" dirty="0"/>
          </a:p>
          <a:p>
            <a:endParaRPr lang="ar-OM" dirty="0"/>
          </a:p>
          <a:p>
            <a:endParaRPr lang="ar-OM" dirty="0"/>
          </a:p>
          <a:p>
            <a:endParaRPr lang="ar-OM" dirty="0"/>
          </a:p>
          <a:p>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79134077"/>
              </p:ext>
            </p:extLst>
          </p:nvPr>
        </p:nvGraphicFramePr>
        <p:xfrm>
          <a:off x="2375248" y="2537520"/>
          <a:ext cx="14736960" cy="2654571"/>
        </p:xfrm>
        <a:graphic>
          <a:graphicData uri="http://schemas.openxmlformats.org/drawingml/2006/table">
            <a:tbl>
              <a:tblPr firstRow="1" bandRow="1">
                <a:tableStyleId>{5C22544A-7EE6-4342-B048-85BDC9FD1C3A}</a:tableStyleId>
              </a:tblPr>
              <a:tblGrid>
                <a:gridCol w="2105280">
                  <a:extLst>
                    <a:ext uri="{9D8B030D-6E8A-4147-A177-3AD203B41FA5}">
                      <a16:colId xmlns:a16="http://schemas.microsoft.com/office/drawing/2014/main" val="2372953247"/>
                    </a:ext>
                  </a:extLst>
                </a:gridCol>
                <a:gridCol w="2105280">
                  <a:extLst>
                    <a:ext uri="{9D8B030D-6E8A-4147-A177-3AD203B41FA5}">
                      <a16:colId xmlns:a16="http://schemas.microsoft.com/office/drawing/2014/main" val="298634780"/>
                    </a:ext>
                  </a:extLst>
                </a:gridCol>
                <a:gridCol w="2105280">
                  <a:extLst>
                    <a:ext uri="{9D8B030D-6E8A-4147-A177-3AD203B41FA5}">
                      <a16:colId xmlns:a16="http://schemas.microsoft.com/office/drawing/2014/main" val="339423820"/>
                    </a:ext>
                  </a:extLst>
                </a:gridCol>
                <a:gridCol w="2105280">
                  <a:extLst>
                    <a:ext uri="{9D8B030D-6E8A-4147-A177-3AD203B41FA5}">
                      <a16:colId xmlns:a16="http://schemas.microsoft.com/office/drawing/2014/main" val="4002715960"/>
                    </a:ext>
                  </a:extLst>
                </a:gridCol>
                <a:gridCol w="1707328">
                  <a:extLst>
                    <a:ext uri="{9D8B030D-6E8A-4147-A177-3AD203B41FA5}">
                      <a16:colId xmlns:a16="http://schemas.microsoft.com/office/drawing/2014/main" val="1545226257"/>
                    </a:ext>
                  </a:extLst>
                </a:gridCol>
                <a:gridCol w="1584176">
                  <a:extLst>
                    <a:ext uri="{9D8B030D-6E8A-4147-A177-3AD203B41FA5}">
                      <a16:colId xmlns:a16="http://schemas.microsoft.com/office/drawing/2014/main" val="673495002"/>
                    </a:ext>
                  </a:extLst>
                </a:gridCol>
                <a:gridCol w="3024336">
                  <a:extLst>
                    <a:ext uri="{9D8B030D-6E8A-4147-A177-3AD203B41FA5}">
                      <a16:colId xmlns:a16="http://schemas.microsoft.com/office/drawing/2014/main" val="1593050914"/>
                    </a:ext>
                  </a:extLst>
                </a:gridCol>
              </a:tblGrid>
              <a:tr h="676655">
                <a:tc>
                  <a:txBody>
                    <a:bodyPr/>
                    <a:lstStyle/>
                    <a:p>
                      <a:r>
                        <a:rPr lang="ar-OM" sz="3200" dirty="0"/>
                        <a:t>متروك</a:t>
                      </a:r>
                      <a:endParaRPr lang="en-US" sz="3200" dirty="0"/>
                    </a:p>
                  </a:txBody>
                  <a:tcPr marL="182880" marR="182880" marT="91440" marB="91440"/>
                </a:tc>
                <a:tc>
                  <a:txBody>
                    <a:bodyPr/>
                    <a:lstStyle/>
                    <a:p>
                      <a:r>
                        <a:rPr lang="ar-OM" sz="3200" dirty="0"/>
                        <a:t>هـ</a:t>
                      </a:r>
                      <a:endParaRPr lang="en-US" sz="3200" dirty="0"/>
                    </a:p>
                  </a:txBody>
                  <a:tcPr marL="182880" marR="182880" marT="91440" marB="91440"/>
                </a:tc>
                <a:tc>
                  <a:txBody>
                    <a:bodyPr/>
                    <a:lstStyle/>
                    <a:p>
                      <a:r>
                        <a:rPr lang="ar-OM" sz="3200" dirty="0"/>
                        <a:t>د</a:t>
                      </a:r>
                      <a:endParaRPr lang="en-US" sz="3200" dirty="0"/>
                    </a:p>
                  </a:txBody>
                  <a:tcPr marL="182880" marR="182880" marT="91440" marB="91440"/>
                </a:tc>
                <a:tc>
                  <a:txBody>
                    <a:bodyPr/>
                    <a:lstStyle/>
                    <a:p>
                      <a:r>
                        <a:rPr lang="ar-OM" sz="3200" dirty="0"/>
                        <a:t>ج</a:t>
                      </a:r>
                      <a:endParaRPr lang="en-US" sz="3200" dirty="0"/>
                    </a:p>
                  </a:txBody>
                  <a:tcPr marL="182880" marR="182880" marT="91440" marB="91440"/>
                </a:tc>
                <a:tc>
                  <a:txBody>
                    <a:bodyPr/>
                    <a:lstStyle/>
                    <a:p>
                      <a:r>
                        <a:rPr lang="ar-OM" sz="3200" dirty="0"/>
                        <a:t>ب</a:t>
                      </a:r>
                      <a:endParaRPr lang="en-US" sz="3200" dirty="0"/>
                    </a:p>
                  </a:txBody>
                  <a:tcPr marL="182880" marR="182880" marT="91440" marB="91440"/>
                </a:tc>
                <a:tc>
                  <a:txBody>
                    <a:bodyPr/>
                    <a:lstStyle/>
                    <a:p>
                      <a:r>
                        <a:rPr lang="ar-OM" sz="3200" dirty="0"/>
                        <a:t>أ</a:t>
                      </a:r>
                      <a:endParaRPr lang="en-US" sz="3200" dirty="0"/>
                    </a:p>
                  </a:txBody>
                  <a:tcPr marL="182880" marR="182880" marT="91440" marB="91440"/>
                </a:tc>
                <a:tc>
                  <a:txBody>
                    <a:bodyPr/>
                    <a:lstStyle/>
                    <a:p>
                      <a:r>
                        <a:rPr lang="ar-OM" sz="3200" dirty="0"/>
                        <a:t>البدائل</a:t>
                      </a:r>
                      <a:endParaRPr lang="en-US" sz="3200" dirty="0"/>
                    </a:p>
                  </a:txBody>
                  <a:tcPr marL="182880" marR="182880" marT="91440" marB="91440"/>
                </a:tc>
                <a:extLst>
                  <a:ext uri="{0D108BD9-81ED-4DB2-BD59-A6C34878D82A}">
                    <a16:rowId xmlns:a16="http://schemas.microsoft.com/office/drawing/2014/main" val="4249778201"/>
                  </a:ext>
                </a:extLst>
              </a:tr>
              <a:tr h="988958">
                <a:tc>
                  <a:txBody>
                    <a:bodyPr/>
                    <a:lstStyle/>
                    <a:p>
                      <a:r>
                        <a:rPr lang="ar-OM" sz="3200" dirty="0"/>
                        <a:t>0</a:t>
                      </a:r>
                      <a:endParaRPr lang="en-US" sz="3200" dirty="0"/>
                    </a:p>
                  </a:txBody>
                  <a:tcPr marL="182880" marR="182880" marT="91440" marB="91440"/>
                </a:tc>
                <a:tc>
                  <a:txBody>
                    <a:bodyPr/>
                    <a:lstStyle/>
                    <a:p>
                      <a:r>
                        <a:rPr lang="ar-OM" sz="3200" dirty="0"/>
                        <a:t>17</a:t>
                      </a:r>
                      <a:endParaRPr lang="en-US" sz="3200" dirty="0"/>
                    </a:p>
                  </a:txBody>
                  <a:tcPr marL="182880" marR="182880" marT="91440" marB="91440"/>
                </a:tc>
                <a:tc>
                  <a:txBody>
                    <a:bodyPr/>
                    <a:lstStyle/>
                    <a:p>
                      <a:r>
                        <a:rPr lang="ar-OM" sz="3200" dirty="0"/>
                        <a:t>0</a:t>
                      </a:r>
                      <a:endParaRPr lang="en-US" sz="3200" dirty="0"/>
                    </a:p>
                  </a:txBody>
                  <a:tcPr marL="182880" marR="182880" marT="91440" marB="91440"/>
                </a:tc>
                <a:tc>
                  <a:txBody>
                    <a:bodyPr/>
                    <a:lstStyle/>
                    <a:p>
                      <a:r>
                        <a:rPr lang="ar-OM" sz="3200" dirty="0"/>
                        <a:t>0</a:t>
                      </a:r>
                      <a:endParaRPr lang="en-US" sz="3200" dirty="0"/>
                    </a:p>
                  </a:txBody>
                  <a:tcPr marL="182880" marR="182880" marT="91440" marB="91440"/>
                </a:tc>
                <a:tc>
                  <a:txBody>
                    <a:bodyPr/>
                    <a:lstStyle/>
                    <a:p>
                      <a:r>
                        <a:rPr lang="ar-OM" sz="3200" dirty="0"/>
                        <a:t>83</a:t>
                      </a:r>
                      <a:endParaRPr lang="en-US" sz="3200" dirty="0"/>
                    </a:p>
                  </a:txBody>
                  <a:tcPr marL="182880" marR="182880" marT="91440" marB="91440"/>
                </a:tc>
                <a:tc>
                  <a:txBody>
                    <a:bodyPr/>
                    <a:lstStyle/>
                    <a:p>
                      <a:r>
                        <a:rPr lang="ar-OM" sz="3200" dirty="0"/>
                        <a:t>0</a:t>
                      </a:r>
                      <a:endParaRPr lang="en-US" sz="3200" dirty="0"/>
                    </a:p>
                  </a:txBody>
                  <a:tcPr marL="182880" marR="182880" marT="91440" marB="91440"/>
                </a:tc>
                <a:tc>
                  <a:txBody>
                    <a:bodyPr/>
                    <a:lstStyle/>
                    <a:p>
                      <a:r>
                        <a:rPr lang="ar-OM" sz="3200" dirty="0"/>
                        <a:t>إجابات الفئة العليا</a:t>
                      </a:r>
                      <a:endParaRPr lang="en-US" sz="3200" dirty="0"/>
                    </a:p>
                  </a:txBody>
                  <a:tcPr marL="182880" marR="182880" marT="91440" marB="91440"/>
                </a:tc>
                <a:extLst>
                  <a:ext uri="{0D108BD9-81ED-4DB2-BD59-A6C34878D82A}">
                    <a16:rowId xmlns:a16="http://schemas.microsoft.com/office/drawing/2014/main" val="2374979633"/>
                  </a:ext>
                </a:extLst>
              </a:tr>
              <a:tr h="988958">
                <a:tc>
                  <a:txBody>
                    <a:bodyPr/>
                    <a:lstStyle/>
                    <a:p>
                      <a:r>
                        <a:rPr lang="en-US" sz="3200" dirty="0"/>
                        <a:t>0</a:t>
                      </a:r>
                    </a:p>
                  </a:txBody>
                  <a:tcPr marL="182880" marR="182880" marT="91440" marB="91440"/>
                </a:tc>
                <a:tc>
                  <a:txBody>
                    <a:bodyPr/>
                    <a:lstStyle/>
                    <a:p>
                      <a:r>
                        <a:rPr lang="en-US" sz="3200" dirty="0"/>
                        <a:t>0</a:t>
                      </a:r>
                    </a:p>
                  </a:txBody>
                  <a:tcPr marL="182880" marR="182880" marT="91440" marB="91440"/>
                </a:tc>
                <a:tc>
                  <a:txBody>
                    <a:bodyPr/>
                    <a:lstStyle/>
                    <a:p>
                      <a:r>
                        <a:rPr lang="en-US" sz="3200" dirty="0"/>
                        <a:t>0</a:t>
                      </a:r>
                    </a:p>
                  </a:txBody>
                  <a:tcPr marL="182880" marR="182880" marT="91440" marB="91440"/>
                </a:tc>
                <a:tc>
                  <a:txBody>
                    <a:bodyPr/>
                    <a:lstStyle/>
                    <a:p>
                      <a:r>
                        <a:rPr lang="en-US" sz="3200" dirty="0"/>
                        <a:t>8</a:t>
                      </a:r>
                    </a:p>
                  </a:txBody>
                  <a:tcPr marL="182880" marR="182880" marT="91440" marB="91440"/>
                </a:tc>
                <a:tc>
                  <a:txBody>
                    <a:bodyPr/>
                    <a:lstStyle/>
                    <a:p>
                      <a:r>
                        <a:rPr lang="en-US" sz="3200" dirty="0"/>
                        <a:t>17</a:t>
                      </a:r>
                    </a:p>
                  </a:txBody>
                  <a:tcPr marL="182880" marR="182880" marT="91440" marB="91440"/>
                </a:tc>
                <a:tc>
                  <a:txBody>
                    <a:bodyPr/>
                    <a:lstStyle/>
                    <a:p>
                      <a:r>
                        <a:rPr lang="en-US" sz="3200" dirty="0"/>
                        <a:t>42</a:t>
                      </a:r>
                    </a:p>
                  </a:txBody>
                  <a:tcPr marL="182880" marR="182880" marT="91440" marB="91440"/>
                </a:tc>
                <a:tc>
                  <a:txBody>
                    <a:bodyPr/>
                    <a:lstStyle/>
                    <a:p>
                      <a:r>
                        <a:rPr lang="ar-OM" sz="3200" dirty="0"/>
                        <a:t>إجابات الفئة الدنيا</a:t>
                      </a:r>
                      <a:endParaRPr lang="en-US" sz="3200" dirty="0"/>
                    </a:p>
                  </a:txBody>
                  <a:tcPr marL="182880" marR="182880" marT="91440" marB="91440"/>
                </a:tc>
                <a:extLst>
                  <a:ext uri="{0D108BD9-81ED-4DB2-BD59-A6C34878D82A}">
                    <a16:rowId xmlns:a16="http://schemas.microsoft.com/office/drawing/2014/main" val="1834892197"/>
                  </a:ext>
                </a:extLst>
              </a:tr>
            </a:tbl>
          </a:graphicData>
        </a:graphic>
      </p:graphicFrame>
    </p:spTree>
    <p:extLst>
      <p:ext uri="{BB962C8B-B14F-4D97-AF65-F5344CB8AC3E}">
        <p14:creationId xmlns:p14="http://schemas.microsoft.com/office/powerpoint/2010/main" val="3665513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7200" b="1" dirty="0">
                <a:solidFill>
                  <a:srgbClr val="F15A26"/>
                </a:solidFill>
                <a:latin typeface="Simplified Arabic" panose="02020603050405020304" pitchFamily="18" charset="-78"/>
                <a:cs typeface="Simplified Arabic" panose="02020603050405020304" pitchFamily="18" charset="-78"/>
              </a:rPr>
              <a:t>صعوبة الفقرة</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914400" y="3113585"/>
                <a:ext cx="16459200" cy="9138742"/>
              </a:xfrm>
            </p:spPr>
            <p:txBody>
              <a:bodyPr>
                <a:normAutofit lnSpcReduction="10000"/>
              </a:bodyPr>
              <a:lstStyle/>
              <a:p>
                <a:pPr algn="just"/>
                <a:r>
                  <a:rPr lang="ar-OM" sz="5600" dirty="0">
                    <a:solidFill>
                      <a:srgbClr val="002060"/>
                    </a:solidFill>
                  </a:rPr>
                  <a:t>في الأسئلة التي تأخذ قيما غير 0-1 نطبق معادلة مختلفة لحساب صعوبة الفقرة.</a:t>
                </a:r>
              </a:p>
              <a:p>
                <a:pPr marL="0" indent="0" algn="just">
                  <a:buNone/>
                </a:pPr>
                <a14:m>
                  <m:oMathPara xmlns:m="http://schemas.openxmlformats.org/officeDocument/2006/math">
                    <m:oMathParaPr>
                      <m:jc m:val="centerGroup"/>
                    </m:oMathParaPr>
                    <m:oMath xmlns:m="http://schemas.openxmlformats.org/officeDocument/2006/math">
                      <m:r>
                        <a:rPr lang="en-US" sz="5600" i="1">
                          <a:solidFill>
                            <a:srgbClr val="002060"/>
                          </a:solidFill>
                          <a:latin typeface="Cambria Math" panose="02040503050406030204" pitchFamily="18" charset="0"/>
                        </a:rPr>
                        <m:t>𝑝</m:t>
                      </m:r>
                      <m:r>
                        <a:rPr lang="en-US" sz="5600" i="1">
                          <a:solidFill>
                            <a:srgbClr val="002060"/>
                          </a:solidFill>
                          <a:latin typeface="Cambria Math" panose="02040503050406030204" pitchFamily="18" charset="0"/>
                        </a:rPr>
                        <m:t>=</m:t>
                      </m:r>
                      <m:f>
                        <m:fPr>
                          <m:ctrlPr>
                            <a:rPr lang="en-US" sz="5600" i="1">
                              <a:solidFill>
                                <a:srgbClr val="002060"/>
                              </a:solidFill>
                              <a:latin typeface="Cambria Math" panose="02040503050406030204" pitchFamily="18" charset="0"/>
                            </a:rPr>
                          </m:ctrlPr>
                        </m:fPr>
                        <m:num>
                          <m:r>
                            <a:rPr lang="pt-BR" sz="5600" i="1">
                              <a:solidFill>
                                <a:srgbClr val="002060"/>
                              </a:solidFill>
                              <a:latin typeface="Cambria Math" panose="02040503050406030204" pitchFamily="18" charset="0"/>
                            </a:rPr>
                            <m:t>Ʃ</m:t>
                          </m:r>
                          <m:r>
                            <a:rPr lang="en-US" sz="5600" i="1">
                              <a:solidFill>
                                <a:srgbClr val="002060"/>
                              </a:solidFill>
                              <a:latin typeface="Cambria Math" panose="02040503050406030204" pitchFamily="18" charset="0"/>
                            </a:rPr>
                            <m:t>𝑅</m:t>
                          </m:r>
                        </m:num>
                        <m:den>
                          <m:r>
                            <a:rPr lang="en-US" sz="5600" i="1">
                              <a:solidFill>
                                <a:srgbClr val="002060"/>
                              </a:solidFill>
                              <a:latin typeface="Cambria Math" panose="02040503050406030204" pitchFamily="18" charset="0"/>
                            </a:rPr>
                            <m:t>𝑡</m:t>
                          </m:r>
                          <m:r>
                            <a:rPr lang="en-US" sz="5600" i="1">
                              <a:solidFill>
                                <a:srgbClr val="002060"/>
                              </a:solidFill>
                              <a:latin typeface="Cambria Math" panose="02040503050406030204" pitchFamily="18" charset="0"/>
                            </a:rPr>
                            <m:t> </m:t>
                          </m:r>
                          <m:r>
                            <a:rPr lang="en-US" sz="5600" i="1">
                              <a:solidFill>
                                <a:srgbClr val="002060"/>
                              </a:solidFill>
                              <a:latin typeface="Cambria Math" panose="02040503050406030204" pitchFamily="18" charset="0"/>
                            </a:rPr>
                            <m:t>𝑥</m:t>
                          </m:r>
                          <m:r>
                            <a:rPr lang="en-US" sz="5600" i="1">
                              <a:solidFill>
                                <a:srgbClr val="002060"/>
                              </a:solidFill>
                              <a:latin typeface="Cambria Math" panose="02040503050406030204" pitchFamily="18" charset="0"/>
                            </a:rPr>
                            <m:t> </m:t>
                          </m:r>
                          <m:r>
                            <a:rPr lang="en-US" sz="5600" i="1">
                              <a:solidFill>
                                <a:srgbClr val="002060"/>
                              </a:solidFill>
                              <a:latin typeface="Cambria Math" panose="02040503050406030204" pitchFamily="18" charset="0"/>
                            </a:rPr>
                            <m:t>𝑟𝑖</m:t>
                          </m:r>
                        </m:den>
                      </m:f>
                    </m:oMath>
                  </m:oMathPara>
                </a14:m>
                <a:endParaRPr lang="en-US" sz="5600" dirty="0">
                  <a:solidFill>
                    <a:srgbClr val="002060"/>
                  </a:solidFill>
                </a:endParaRPr>
              </a:p>
              <a:p>
                <a:pPr algn="just"/>
                <a:r>
                  <a:rPr lang="ar-OM" sz="5600" dirty="0">
                    <a:solidFill>
                      <a:srgbClr val="002060"/>
                    </a:solidFill>
                  </a:rPr>
                  <a:t>حيث </a:t>
                </a:r>
                <a14:m>
                  <m:oMath xmlns:m="http://schemas.openxmlformats.org/officeDocument/2006/math">
                    <m:r>
                      <a:rPr lang="pt-BR" sz="5600" i="1">
                        <a:solidFill>
                          <a:srgbClr val="002060"/>
                        </a:solidFill>
                        <a:latin typeface="Cambria Math" panose="02040503050406030204" pitchFamily="18" charset="0"/>
                      </a:rPr>
                      <m:t>Ʃ</m:t>
                    </m:r>
                    <m:r>
                      <a:rPr lang="en-US" sz="5600" i="1">
                        <a:solidFill>
                          <a:srgbClr val="002060"/>
                        </a:solidFill>
                        <a:latin typeface="Cambria Math" panose="02040503050406030204" pitchFamily="18" charset="0"/>
                      </a:rPr>
                      <m:t>𝑅</m:t>
                    </m:r>
                  </m:oMath>
                </a14:m>
                <a:r>
                  <a:rPr lang="ar-OM" sz="5600" dirty="0">
                    <a:solidFill>
                      <a:srgbClr val="002060"/>
                    </a:solidFill>
                  </a:rPr>
                  <a:t> مجموع الدرجات المحصلة على الفقرة</a:t>
                </a:r>
              </a:p>
              <a:p>
                <a:pPr algn="just"/>
                <a14:m>
                  <m:oMath xmlns:m="http://schemas.openxmlformats.org/officeDocument/2006/math">
                    <m:r>
                      <a:rPr lang="en-US" sz="5600" i="1">
                        <a:solidFill>
                          <a:srgbClr val="002060"/>
                        </a:solidFill>
                        <a:latin typeface="Cambria Math" panose="02040503050406030204" pitchFamily="18" charset="0"/>
                      </a:rPr>
                      <m:t>𝑇</m:t>
                    </m:r>
                  </m:oMath>
                </a14:m>
                <a:r>
                  <a:rPr lang="ar-OM" sz="5600" dirty="0">
                    <a:solidFill>
                      <a:srgbClr val="002060"/>
                    </a:solidFill>
                  </a:rPr>
                  <a:t> عدد الطلبة المتقدمين للاختبار</a:t>
                </a:r>
              </a:p>
              <a:p>
                <a:pPr algn="just"/>
                <a14:m>
                  <m:oMath xmlns:m="http://schemas.openxmlformats.org/officeDocument/2006/math">
                    <m:r>
                      <a:rPr lang="en-US" sz="5600" i="1">
                        <a:solidFill>
                          <a:srgbClr val="002060"/>
                        </a:solidFill>
                        <a:latin typeface="Cambria Math" panose="02040503050406030204" pitchFamily="18" charset="0"/>
                      </a:rPr>
                      <m:t>𝑟𝑖</m:t>
                    </m:r>
                  </m:oMath>
                </a14:m>
                <a:r>
                  <a:rPr lang="ar-OM" sz="5600" dirty="0">
                    <a:solidFill>
                      <a:srgbClr val="002060"/>
                    </a:solidFill>
                  </a:rPr>
                  <a:t> علامة الفقرة</a:t>
                </a:r>
              </a:p>
              <a:p>
                <a:pPr algn="just"/>
                <a:r>
                  <a:rPr lang="ar-OM" sz="5600" dirty="0">
                    <a:solidFill>
                      <a:srgbClr val="002060"/>
                    </a:solidFill>
                  </a:rPr>
                  <a:t>بلغ عدد الطلبة المتقدمين لاختبار ما 80 طالب، وكانت العلامة على الفقرة 6، وحصل الطلبة على مجموع 284 درجة. احسب معامل الصعوبة.</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914400" y="3113585"/>
                <a:ext cx="16459200" cy="9138742"/>
              </a:xfrm>
              <a:blipFill>
                <a:blip r:embed="rId2"/>
                <a:stretch>
                  <a:fillRect l="-3222" t="-2802" r="-1926"/>
                </a:stretch>
              </a:blipFill>
            </p:spPr>
            <p:txBody>
              <a:bodyPr/>
              <a:lstStyle/>
              <a:p>
                <a:r>
                  <a:rPr lang="en-US">
                    <a:noFill/>
                  </a:rPr>
                  <a:t> </a:t>
                </a:r>
              </a:p>
            </p:txBody>
          </p:sp>
        </mc:Fallback>
      </mc:AlternateContent>
    </p:spTree>
    <p:extLst>
      <p:ext uri="{BB962C8B-B14F-4D97-AF65-F5344CB8AC3E}">
        <p14:creationId xmlns:p14="http://schemas.microsoft.com/office/powerpoint/2010/main" val="2068463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7200" b="1" dirty="0">
                <a:solidFill>
                  <a:srgbClr val="F15A26"/>
                </a:solidFill>
                <a:latin typeface="Simplified Arabic" panose="02020603050405020304" pitchFamily="18" charset="-78"/>
                <a:cs typeface="Simplified Arabic" panose="02020603050405020304" pitchFamily="18" charset="-78"/>
              </a:rPr>
              <a:t>معامل التمييز</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914400" y="3113585"/>
                <a:ext cx="16459200" cy="9138742"/>
              </a:xfrm>
            </p:spPr>
            <p:txBody>
              <a:bodyPr>
                <a:normAutofit fontScale="92500" lnSpcReduction="20000"/>
              </a:bodyPr>
              <a:lstStyle/>
              <a:p>
                <a:r>
                  <a:rPr lang="ar-OM" dirty="0">
                    <a:solidFill>
                      <a:srgbClr val="002060"/>
                    </a:solidFill>
                  </a:rPr>
                  <a:t>في الأسئلة التي تأخذ قيما غير 0-1 نطبق معادلة مختلفة لحساب تمييز الفقرة.</a:t>
                </a:r>
              </a:p>
              <a:p>
                <a:pPr marL="0" indent="0" algn="ctr">
                  <a:buNone/>
                </a:pPr>
                <a:r>
                  <a:rPr lang="en-US" dirty="0">
                    <a:solidFill>
                      <a:srgbClr val="002060"/>
                    </a:solidFill>
                  </a:rPr>
                  <a:t>D.P</a:t>
                </a:r>
                <a14:m>
                  <m:oMath xmlns:m="http://schemas.openxmlformats.org/officeDocument/2006/math">
                    <m:r>
                      <a:rPr lang="en-US" i="1" smtClean="0">
                        <a:solidFill>
                          <a:srgbClr val="002060"/>
                        </a:solidFill>
                        <a:latin typeface="Cambria Math" panose="02040503050406030204" pitchFamily="18" charset="0"/>
                      </a:rPr>
                      <m:t>=</m:t>
                    </m:r>
                    <m:f>
                      <m:fPr>
                        <m:ctrlPr>
                          <a:rPr lang="en-US" i="1" smtClean="0">
                            <a:solidFill>
                              <a:srgbClr val="002060"/>
                            </a:solidFill>
                            <a:latin typeface="Cambria Math" panose="02040503050406030204" pitchFamily="18" charset="0"/>
                          </a:rPr>
                        </m:ctrlPr>
                      </m:fPr>
                      <m:num>
                        <m:r>
                          <a:rPr lang="pt-BR" i="1" smtClean="0">
                            <a:solidFill>
                              <a:srgbClr val="002060"/>
                            </a:solidFill>
                            <a:latin typeface="Cambria Math" panose="02040503050406030204" pitchFamily="18" charset="0"/>
                          </a:rPr>
                          <m:t>Ʃ</m:t>
                        </m:r>
                        <m:r>
                          <a:rPr lang="en-US" b="0" i="1" smtClean="0">
                            <a:solidFill>
                              <a:srgbClr val="002060"/>
                            </a:solidFill>
                            <a:latin typeface="Cambria Math" panose="02040503050406030204" pitchFamily="18" charset="0"/>
                          </a:rPr>
                          <m:t>𝑅𝑢</m:t>
                        </m:r>
                        <m:r>
                          <a:rPr lang="en-US" b="0" i="1" smtClean="0">
                            <a:solidFill>
                              <a:srgbClr val="002060"/>
                            </a:solidFill>
                            <a:latin typeface="Cambria Math" panose="02040503050406030204" pitchFamily="18" charset="0"/>
                          </a:rPr>
                          <m:t> −Ʃ</m:t>
                        </m:r>
                        <m:r>
                          <a:rPr lang="en-US" i="1">
                            <a:solidFill>
                              <a:srgbClr val="002060"/>
                            </a:solidFill>
                            <a:latin typeface="Cambria Math" panose="02040503050406030204" pitchFamily="18" charset="0"/>
                          </a:rPr>
                          <m:t>𝑅</m:t>
                        </m:r>
                        <m:r>
                          <a:rPr lang="en-US" b="0" i="1" smtClean="0">
                            <a:solidFill>
                              <a:srgbClr val="002060"/>
                            </a:solidFill>
                            <a:latin typeface="Cambria Math" panose="02040503050406030204" pitchFamily="18" charset="0"/>
                          </a:rPr>
                          <m:t>𝑖</m:t>
                        </m:r>
                      </m:num>
                      <m:den>
                        <m:r>
                          <a:rPr lang="en-US" i="1">
                            <a:solidFill>
                              <a:srgbClr val="002060"/>
                            </a:solidFill>
                            <a:latin typeface="Cambria Math" panose="02040503050406030204" pitchFamily="18" charset="0"/>
                          </a:rPr>
                          <m:t>𝑟𝑖</m:t>
                        </m:r>
                        <m:r>
                          <a:rPr lang="en-US" b="0" i="1" smtClean="0">
                            <a:solidFill>
                              <a:srgbClr val="002060"/>
                            </a:solidFill>
                            <a:latin typeface="Cambria Math" panose="02040503050406030204" pitchFamily="18" charset="0"/>
                          </a:rPr>
                          <m:t> </m:t>
                        </m:r>
                        <m:r>
                          <a:rPr lang="en-US" i="1">
                            <a:solidFill>
                              <a:srgbClr val="002060"/>
                            </a:solidFill>
                            <a:latin typeface="Cambria Math" panose="02040503050406030204" pitchFamily="18" charset="0"/>
                          </a:rPr>
                          <m:t>𝑥</m:t>
                        </m:r>
                        <m:r>
                          <a:rPr lang="en-US" b="0" i="1" smtClean="0">
                            <a:solidFill>
                              <a:srgbClr val="002060"/>
                            </a:solidFill>
                            <a:latin typeface="Cambria Math" panose="02040503050406030204" pitchFamily="18" charset="0"/>
                          </a:rPr>
                          <m:t> </m:t>
                        </m:r>
                        <m:r>
                          <a:rPr lang="en-US" i="1">
                            <a:solidFill>
                              <a:srgbClr val="002060"/>
                            </a:solidFill>
                            <a:latin typeface="Cambria Math" panose="02040503050406030204" pitchFamily="18" charset="0"/>
                          </a:rPr>
                          <m:t>𝑇</m:t>
                        </m:r>
                        <m:r>
                          <a:rPr lang="en-US" b="0" i="1" smtClean="0">
                            <a:solidFill>
                              <a:srgbClr val="002060"/>
                            </a:solidFill>
                            <a:latin typeface="Cambria Math" panose="02040503050406030204" pitchFamily="18" charset="0"/>
                          </a:rPr>
                          <m:t>1</m:t>
                        </m:r>
                        <m:r>
                          <a:rPr lang="en-US" b="0" i="1" smtClean="0">
                            <a:solidFill>
                              <a:srgbClr val="002060"/>
                            </a:solidFill>
                            <a:latin typeface="Cambria Math" panose="02040503050406030204" pitchFamily="18" charset="0"/>
                          </a:rPr>
                          <m:t>/</m:t>
                        </m:r>
                        <m:r>
                          <a:rPr lang="en-US" b="0" i="1" smtClean="0">
                            <a:solidFill>
                              <a:srgbClr val="002060"/>
                            </a:solidFill>
                            <a:latin typeface="Cambria Math" panose="02040503050406030204" pitchFamily="18" charset="0"/>
                          </a:rPr>
                          <m:t>2</m:t>
                        </m:r>
                      </m:den>
                    </m:f>
                  </m:oMath>
                </a14:m>
                <a:endParaRPr lang="en-US" dirty="0">
                  <a:solidFill>
                    <a:srgbClr val="002060"/>
                  </a:solidFill>
                </a:endParaRPr>
              </a:p>
              <a:p>
                <a14:m>
                  <m:oMath xmlns:m="http://schemas.openxmlformats.org/officeDocument/2006/math">
                    <m:r>
                      <a:rPr lang="pt-BR" i="1">
                        <a:solidFill>
                          <a:srgbClr val="002060"/>
                        </a:solidFill>
                        <a:latin typeface="Cambria Math" panose="02040503050406030204" pitchFamily="18" charset="0"/>
                      </a:rPr>
                      <m:t>Ʃ</m:t>
                    </m:r>
                    <m:r>
                      <a:rPr lang="en-US" i="1">
                        <a:solidFill>
                          <a:srgbClr val="002060"/>
                        </a:solidFill>
                        <a:latin typeface="Cambria Math" panose="02040503050406030204" pitchFamily="18" charset="0"/>
                      </a:rPr>
                      <m:t>𝑅𝑢</m:t>
                    </m:r>
                    <m:r>
                      <a:rPr lang="en-US" i="1">
                        <a:solidFill>
                          <a:srgbClr val="002060"/>
                        </a:solidFill>
                        <a:latin typeface="Cambria Math" panose="02040503050406030204" pitchFamily="18" charset="0"/>
                      </a:rPr>
                      <m:t> −Ʃ</m:t>
                    </m:r>
                    <m:r>
                      <a:rPr lang="en-US" i="1">
                        <a:solidFill>
                          <a:srgbClr val="002060"/>
                        </a:solidFill>
                        <a:latin typeface="Cambria Math" panose="02040503050406030204" pitchFamily="18" charset="0"/>
                      </a:rPr>
                      <m:t>𝑅𝑖</m:t>
                    </m:r>
                  </m:oMath>
                </a14:m>
                <a:r>
                  <a:rPr lang="ar-OM" dirty="0">
                    <a:solidFill>
                      <a:srgbClr val="002060"/>
                    </a:solidFill>
                  </a:rPr>
                  <a:t> الفرق بين علامات السؤال من الفئة العليا والفئة الدنيا</a:t>
                </a:r>
              </a:p>
              <a:p>
                <a14:m>
                  <m:oMath xmlns:m="http://schemas.openxmlformats.org/officeDocument/2006/math">
                    <m:r>
                      <a:rPr lang="en-US" b="0" i="1" smtClean="0">
                        <a:solidFill>
                          <a:srgbClr val="002060"/>
                        </a:solidFill>
                        <a:latin typeface="Cambria Math" panose="02040503050406030204" pitchFamily="18" charset="0"/>
                      </a:rPr>
                      <m:t>𝑇</m:t>
                    </m:r>
                    <m:r>
                      <a:rPr lang="en-US" i="1">
                        <a:solidFill>
                          <a:srgbClr val="002060"/>
                        </a:solidFill>
                        <a:latin typeface="Cambria Math" panose="02040503050406030204" pitchFamily="18" charset="0"/>
                      </a:rPr>
                      <m:t>1</m:t>
                    </m:r>
                    <m:r>
                      <a:rPr lang="en-US" i="1">
                        <a:solidFill>
                          <a:srgbClr val="002060"/>
                        </a:solidFill>
                        <a:latin typeface="Cambria Math" panose="02040503050406030204" pitchFamily="18" charset="0"/>
                      </a:rPr>
                      <m:t>/</m:t>
                    </m:r>
                    <m:r>
                      <a:rPr lang="en-US" i="1">
                        <a:solidFill>
                          <a:srgbClr val="002060"/>
                        </a:solidFill>
                        <a:latin typeface="Cambria Math" panose="02040503050406030204" pitchFamily="18" charset="0"/>
                      </a:rPr>
                      <m:t>2</m:t>
                    </m:r>
                  </m:oMath>
                </a14:m>
                <a:r>
                  <a:rPr lang="ar-OM" dirty="0">
                    <a:solidFill>
                      <a:srgbClr val="002060"/>
                    </a:solidFill>
                  </a:rPr>
                  <a:t> عدد أفراد أحد المجموعتين، </a:t>
                </a:r>
                <a14:m>
                  <m:oMath xmlns:m="http://schemas.openxmlformats.org/officeDocument/2006/math">
                    <m:r>
                      <a:rPr lang="en-US" i="1">
                        <a:solidFill>
                          <a:srgbClr val="002060"/>
                        </a:solidFill>
                        <a:latin typeface="Cambria Math" panose="02040503050406030204" pitchFamily="18" charset="0"/>
                      </a:rPr>
                      <m:t>𝑟𝑖</m:t>
                    </m:r>
                  </m:oMath>
                </a14:m>
                <a:r>
                  <a:rPr lang="ar-OM" dirty="0">
                    <a:solidFill>
                      <a:srgbClr val="002060"/>
                    </a:solidFill>
                  </a:rPr>
                  <a:t> علامة الفقرة</a:t>
                </a:r>
              </a:p>
              <a:p>
                <a:r>
                  <a:rPr lang="ar-OM" dirty="0">
                    <a:solidFill>
                      <a:srgbClr val="002060"/>
                    </a:solidFill>
                  </a:rPr>
                  <a:t>اذا كانت درجة سؤال 4، وكان مجموع درجات الفئة العليا 48، ومجموع درجات الفئة الدنيا 14.وكان عدد أفراد الفئة الواحدة 10. احسب معامل تمييز الفقرة.</a:t>
                </a:r>
              </a:p>
              <a:p>
                <a:pPr algn="l" rtl="0"/>
                <a:r>
                  <a:rPr lang="en-US" sz="5200" dirty="0">
                    <a:solidFill>
                      <a:srgbClr val="002060"/>
                    </a:solidFill>
                  </a:rPr>
                  <a:t>D.P= (48-14)/ (4X</a:t>
                </a:r>
                <a:r>
                  <a:rPr lang="ar-OM" sz="5200" dirty="0">
                    <a:solidFill>
                      <a:srgbClr val="002060"/>
                    </a:solidFill>
                  </a:rPr>
                  <a:t>10</a:t>
                </a:r>
                <a:r>
                  <a:rPr lang="en-US" sz="5200" dirty="0">
                    <a:solidFill>
                      <a:srgbClr val="002060"/>
                    </a:solidFill>
                  </a:rPr>
                  <a:t>)= .</a:t>
                </a:r>
                <a:r>
                  <a:rPr lang="ar-OM" sz="5200" dirty="0">
                    <a:solidFill>
                      <a:srgbClr val="002060"/>
                    </a:solidFill>
                  </a:rPr>
                  <a:t>85</a:t>
                </a:r>
                <a:endParaRPr lang="en-US" sz="5200" dirty="0">
                  <a:solidFill>
                    <a:srgbClr val="00206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914400" y="3113585"/>
                <a:ext cx="16459200" cy="9138742"/>
              </a:xfrm>
              <a:blipFill>
                <a:blip r:embed="rId2"/>
                <a:stretch>
                  <a:fillRect l="-1519" t="-4003" r="-2037"/>
                </a:stretch>
              </a:blipFill>
            </p:spPr>
            <p:txBody>
              <a:bodyPr/>
              <a:lstStyle/>
              <a:p>
                <a:r>
                  <a:rPr lang="en-US">
                    <a:noFill/>
                  </a:rPr>
                  <a:t> </a:t>
                </a:r>
              </a:p>
            </p:txBody>
          </p:sp>
        </mc:Fallback>
      </mc:AlternateContent>
    </p:spTree>
    <p:extLst>
      <p:ext uri="{BB962C8B-B14F-4D97-AF65-F5344CB8AC3E}">
        <p14:creationId xmlns:p14="http://schemas.microsoft.com/office/powerpoint/2010/main" val="927267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7200" b="1" dirty="0">
                <a:solidFill>
                  <a:srgbClr val="F15A26"/>
                </a:solidFill>
                <a:latin typeface="Simplified Arabic" panose="02020603050405020304" pitchFamily="18" charset="-78"/>
                <a:cs typeface="Simplified Arabic" panose="02020603050405020304" pitchFamily="18" charset="-78"/>
              </a:rPr>
              <a:t>معامل التمييز</a:t>
            </a:r>
          </a:p>
        </p:txBody>
      </p:sp>
      <p:sp>
        <p:nvSpPr>
          <p:cNvPr id="3" name="Content Placeholder 2"/>
          <p:cNvSpPr>
            <a:spLocks noGrp="1"/>
          </p:cNvSpPr>
          <p:nvPr>
            <p:ph idx="1"/>
          </p:nvPr>
        </p:nvSpPr>
        <p:spPr>
          <a:xfrm>
            <a:off x="503040" y="3113585"/>
            <a:ext cx="17425936" cy="9138742"/>
          </a:xfrm>
        </p:spPr>
        <p:txBody>
          <a:bodyPr>
            <a:normAutofit/>
          </a:bodyPr>
          <a:lstStyle/>
          <a:p>
            <a:r>
              <a:rPr lang="ar-OM" sz="4800" dirty="0">
                <a:solidFill>
                  <a:srgbClr val="002060"/>
                </a:solidFill>
              </a:rPr>
              <a:t>درجة تمييز الفقرة تتطلب مستوى معين من الصعوبة، أي أن معامل الصعوبة يضع سقفاً أو حداَ أعلى لمستوى تمييز الفقرة. لاحظ الجدول</a:t>
            </a:r>
          </a:p>
          <a:p>
            <a:pPr marL="0" indent="0">
              <a:buNone/>
            </a:pPr>
            <a:r>
              <a:rPr lang="ar-OM" sz="4800" dirty="0">
                <a:solidFill>
                  <a:srgbClr val="002060"/>
                </a:solidFill>
              </a:rPr>
              <a:t>فسر؟؟</a:t>
            </a:r>
          </a:p>
          <a:p>
            <a:pPr marL="0" indent="0">
              <a:buNone/>
            </a:pPr>
            <a:r>
              <a:rPr lang="ar-OM" sz="4800" dirty="0">
                <a:solidFill>
                  <a:srgbClr val="002060"/>
                </a:solidFill>
              </a:rPr>
              <a:t>هذا التحليل للاختبارات المعيارية التي تهدف إلى اظهار الفروق الفردية بين المتعلمين.</a:t>
            </a:r>
            <a:endParaRPr lang="en-US" sz="4800" dirty="0">
              <a:solidFill>
                <a:srgbClr val="002060"/>
              </a:solidFill>
            </a:endParaRPr>
          </a:p>
          <a:p>
            <a:pPr marL="0" indent="0">
              <a:buNone/>
            </a:pPr>
            <a:endParaRPr lang="en-US" sz="4800" dirty="0">
              <a:solidFill>
                <a:srgbClr val="00206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83388088"/>
              </p:ext>
            </p:extLst>
          </p:nvPr>
        </p:nvGraphicFramePr>
        <p:xfrm>
          <a:off x="359025" y="8586192"/>
          <a:ext cx="17137901" cy="2016224"/>
        </p:xfrm>
        <a:graphic>
          <a:graphicData uri="http://schemas.openxmlformats.org/drawingml/2006/table">
            <a:tbl>
              <a:tblPr firstRow="1" bandRow="1">
                <a:tableStyleId>{5C22544A-7EE6-4342-B048-85BDC9FD1C3A}</a:tableStyleId>
              </a:tblPr>
              <a:tblGrid>
                <a:gridCol w="1285343">
                  <a:extLst>
                    <a:ext uri="{9D8B030D-6E8A-4147-A177-3AD203B41FA5}">
                      <a16:colId xmlns:a16="http://schemas.microsoft.com/office/drawing/2014/main" val="3925895805"/>
                    </a:ext>
                  </a:extLst>
                </a:gridCol>
                <a:gridCol w="999711">
                  <a:extLst>
                    <a:ext uri="{9D8B030D-6E8A-4147-A177-3AD203B41FA5}">
                      <a16:colId xmlns:a16="http://schemas.microsoft.com/office/drawing/2014/main" val="3539531099"/>
                    </a:ext>
                  </a:extLst>
                </a:gridCol>
                <a:gridCol w="1021404">
                  <a:extLst>
                    <a:ext uri="{9D8B030D-6E8A-4147-A177-3AD203B41FA5}">
                      <a16:colId xmlns:a16="http://schemas.microsoft.com/office/drawing/2014/main" val="3335924777"/>
                    </a:ext>
                  </a:extLst>
                </a:gridCol>
                <a:gridCol w="1296697">
                  <a:extLst>
                    <a:ext uri="{9D8B030D-6E8A-4147-A177-3AD203B41FA5}">
                      <a16:colId xmlns:a16="http://schemas.microsoft.com/office/drawing/2014/main" val="2471187489"/>
                    </a:ext>
                  </a:extLst>
                </a:gridCol>
                <a:gridCol w="1296697">
                  <a:extLst>
                    <a:ext uri="{9D8B030D-6E8A-4147-A177-3AD203B41FA5}">
                      <a16:colId xmlns:a16="http://schemas.microsoft.com/office/drawing/2014/main" val="2280315380"/>
                    </a:ext>
                  </a:extLst>
                </a:gridCol>
                <a:gridCol w="1296697">
                  <a:extLst>
                    <a:ext uri="{9D8B030D-6E8A-4147-A177-3AD203B41FA5}">
                      <a16:colId xmlns:a16="http://schemas.microsoft.com/office/drawing/2014/main" val="1730852185"/>
                    </a:ext>
                  </a:extLst>
                </a:gridCol>
                <a:gridCol w="1296697">
                  <a:extLst>
                    <a:ext uri="{9D8B030D-6E8A-4147-A177-3AD203B41FA5}">
                      <a16:colId xmlns:a16="http://schemas.microsoft.com/office/drawing/2014/main" val="2914214852"/>
                    </a:ext>
                  </a:extLst>
                </a:gridCol>
                <a:gridCol w="1296697">
                  <a:extLst>
                    <a:ext uri="{9D8B030D-6E8A-4147-A177-3AD203B41FA5}">
                      <a16:colId xmlns:a16="http://schemas.microsoft.com/office/drawing/2014/main" val="3752292012"/>
                    </a:ext>
                  </a:extLst>
                </a:gridCol>
                <a:gridCol w="1296697">
                  <a:extLst>
                    <a:ext uri="{9D8B030D-6E8A-4147-A177-3AD203B41FA5}">
                      <a16:colId xmlns:a16="http://schemas.microsoft.com/office/drawing/2014/main" val="2330789873"/>
                    </a:ext>
                  </a:extLst>
                </a:gridCol>
                <a:gridCol w="1296697">
                  <a:extLst>
                    <a:ext uri="{9D8B030D-6E8A-4147-A177-3AD203B41FA5}">
                      <a16:colId xmlns:a16="http://schemas.microsoft.com/office/drawing/2014/main" val="771957907"/>
                    </a:ext>
                  </a:extLst>
                </a:gridCol>
                <a:gridCol w="1684024">
                  <a:extLst>
                    <a:ext uri="{9D8B030D-6E8A-4147-A177-3AD203B41FA5}">
                      <a16:colId xmlns:a16="http://schemas.microsoft.com/office/drawing/2014/main" val="1333214851"/>
                    </a:ext>
                  </a:extLst>
                </a:gridCol>
                <a:gridCol w="3070540">
                  <a:extLst>
                    <a:ext uri="{9D8B030D-6E8A-4147-A177-3AD203B41FA5}">
                      <a16:colId xmlns:a16="http://schemas.microsoft.com/office/drawing/2014/main" val="3505170811"/>
                    </a:ext>
                  </a:extLst>
                </a:gridCol>
              </a:tblGrid>
              <a:tr h="1008112">
                <a:tc>
                  <a:txBody>
                    <a:bodyPr/>
                    <a:lstStyle/>
                    <a:p>
                      <a:r>
                        <a:rPr lang="en-US" sz="3200" dirty="0"/>
                        <a:t>.00</a:t>
                      </a:r>
                    </a:p>
                  </a:txBody>
                  <a:tcPr marL="182880" marR="182880" marT="91440" marB="91440"/>
                </a:tc>
                <a:tc>
                  <a:txBody>
                    <a:bodyPr/>
                    <a:lstStyle/>
                    <a:p>
                      <a:r>
                        <a:rPr lang="en-US" sz="3200" dirty="0"/>
                        <a:t>.10</a:t>
                      </a:r>
                    </a:p>
                  </a:txBody>
                  <a:tcPr marL="182880" marR="182880" marT="91440" marB="91440"/>
                </a:tc>
                <a:tc>
                  <a:txBody>
                    <a:bodyPr/>
                    <a:lstStyle/>
                    <a:p>
                      <a:r>
                        <a:rPr lang="en-US" sz="3200" dirty="0"/>
                        <a:t>.20</a:t>
                      </a:r>
                    </a:p>
                  </a:txBody>
                  <a:tcPr marL="182880" marR="182880" marT="91440" marB="91440"/>
                </a:tc>
                <a:tc>
                  <a:txBody>
                    <a:bodyPr/>
                    <a:lstStyle/>
                    <a:p>
                      <a:r>
                        <a:rPr lang="en-US" sz="3200" dirty="0"/>
                        <a:t>.30</a:t>
                      </a:r>
                    </a:p>
                  </a:txBody>
                  <a:tcPr marL="182880" marR="182880" marT="91440" marB="91440"/>
                </a:tc>
                <a:tc>
                  <a:txBody>
                    <a:bodyPr/>
                    <a:lstStyle/>
                    <a:p>
                      <a:r>
                        <a:rPr lang="en-US" sz="3200" dirty="0"/>
                        <a:t>.40</a:t>
                      </a:r>
                    </a:p>
                  </a:txBody>
                  <a:tcPr marL="182880" marR="182880" marT="91440" marB="91440"/>
                </a:tc>
                <a:tc>
                  <a:txBody>
                    <a:bodyPr/>
                    <a:lstStyle/>
                    <a:p>
                      <a:r>
                        <a:rPr lang="en-US" sz="3200" dirty="0"/>
                        <a:t>.50</a:t>
                      </a:r>
                    </a:p>
                  </a:txBody>
                  <a:tcPr marL="182880" marR="182880" marT="91440" marB="91440"/>
                </a:tc>
                <a:tc>
                  <a:txBody>
                    <a:bodyPr/>
                    <a:lstStyle/>
                    <a:p>
                      <a:r>
                        <a:rPr lang="en-US" sz="3200" dirty="0"/>
                        <a:t>.60</a:t>
                      </a:r>
                    </a:p>
                  </a:txBody>
                  <a:tcPr marL="182880" marR="182880" marT="91440" marB="91440"/>
                </a:tc>
                <a:tc>
                  <a:txBody>
                    <a:bodyPr/>
                    <a:lstStyle/>
                    <a:p>
                      <a:r>
                        <a:rPr lang="en-US" sz="3200" dirty="0"/>
                        <a:t>.70</a:t>
                      </a:r>
                    </a:p>
                  </a:txBody>
                  <a:tcPr marL="182880" marR="182880" marT="91440" marB="91440"/>
                </a:tc>
                <a:tc>
                  <a:txBody>
                    <a:bodyPr/>
                    <a:lstStyle/>
                    <a:p>
                      <a:r>
                        <a:rPr lang="en-US" sz="3200" dirty="0"/>
                        <a:t>.80</a:t>
                      </a:r>
                    </a:p>
                  </a:txBody>
                  <a:tcPr marL="182880" marR="182880" marT="91440" marB="91440"/>
                </a:tc>
                <a:tc>
                  <a:txBody>
                    <a:bodyPr/>
                    <a:lstStyle/>
                    <a:p>
                      <a:r>
                        <a:rPr lang="en-US" sz="3200" dirty="0"/>
                        <a:t>.90</a:t>
                      </a:r>
                    </a:p>
                  </a:txBody>
                  <a:tcPr marL="182880" marR="182880" marT="91440" marB="91440"/>
                </a:tc>
                <a:tc>
                  <a:txBody>
                    <a:bodyPr/>
                    <a:lstStyle/>
                    <a:p>
                      <a:r>
                        <a:rPr lang="en-US" sz="3200" dirty="0"/>
                        <a:t>1.00</a:t>
                      </a:r>
                    </a:p>
                  </a:txBody>
                  <a:tcPr marL="182880" marR="182880" marT="91440" marB="91440"/>
                </a:tc>
                <a:tc>
                  <a:txBody>
                    <a:bodyPr/>
                    <a:lstStyle/>
                    <a:p>
                      <a:r>
                        <a:rPr lang="ar-OM" sz="3200" dirty="0"/>
                        <a:t>معامل الصعوبة</a:t>
                      </a:r>
                      <a:endParaRPr lang="en-US" sz="3200" dirty="0"/>
                    </a:p>
                  </a:txBody>
                  <a:tcPr marL="182880" marR="182880" marT="91440" marB="91440"/>
                </a:tc>
                <a:extLst>
                  <a:ext uri="{0D108BD9-81ED-4DB2-BD59-A6C34878D82A}">
                    <a16:rowId xmlns:a16="http://schemas.microsoft.com/office/drawing/2014/main" val="505871697"/>
                  </a:ext>
                </a:extLst>
              </a:tr>
              <a:tr h="1008112">
                <a:tc>
                  <a:txBody>
                    <a:bodyPr/>
                    <a:lstStyle/>
                    <a:p>
                      <a:r>
                        <a:rPr lang="en-US" sz="3200" dirty="0"/>
                        <a:t>0.00</a:t>
                      </a:r>
                    </a:p>
                  </a:txBody>
                  <a:tcPr marL="182880" marR="182880" marT="91440" marB="91440"/>
                </a:tc>
                <a:tc>
                  <a:txBody>
                    <a:bodyPr/>
                    <a:lstStyle/>
                    <a:p>
                      <a:r>
                        <a:rPr lang="en-US" sz="3200" dirty="0"/>
                        <a:t>.20</a:t>
                      </a:r>
                    </a:p>
                  </a:txBody>
                  <a:tcPr marL="182880" marR="182880" marT="91440" marB="91440"/>
                </a:tc>
                <a:tc>
                  <a:txBody>
                    <a:bodyPr/>
                    <a:lstStyle/>
                    <a:p>
                      <a:r>
                        <a:rPr lang="en-US" sz="3200" dirty="0"/>
                        <a:t>.40</a:t>
                      </a:r>
                    </a:p>
                  </a:txBody>
                  <a:tcPr marL="182880" marR="182880" marT="91440" marB="91440"/>
                </a:tc>
                <a:tc>
                  <a:txBody>
                    <a:bodyPr/>
                    <a:lstStyle/>
                    <a:p>
                      <a:r>
                        <a:rPr lang="en-US" sz="3200" dirty="0"/>
                        <a:t>.60</a:t>
                      </a:r>
                    </a:p>
                  </a:txBody>
                  <a:tcPr marL="182880" marR="182880" marT="91440" marB="91440"/>
                </a:tc>
                <a:tc>
                  <a:txBody>
                    <a:bodyPr/>
                    <a:lstStyle/>
                    <a:p>
                      <a:r>
                        <a:rPr lang="en-US" sz="3200" dirty="0"/>
                        <a:t>.80</a:t>
                      </a:r>
                    </a:p>
                  </a:txBody>
                  <a:tcPr marL="182880" marR="182880" marT="91440" marB="91440"/>
                </a:tc>
                <a:tc>
                  <a:txBody>
                    <a:bodyPr/>
                    <a:lstStyle/>
                    <a:p>
                      <a:r>
                        <a:rPr lang="en-US" sz="3200" dirty="0"/>
                        <a:t>1.00</a:t>
                      </a:r>
                    </a:p>
                  </a:txBody>
                  <a:tcPr marL="182880" marR="182880" marT="91440" marB="91440"/>
                </a:tc>
                <a:tc>
                  <a:txBody>
                    <a:bodyPr/>
                    <a:lstStyle/>
                    <a:p>
                      <a:r>
                        <a:rPr lang="en-US" sz="3200" dirty="0"/>
                        <a:t>.80</a:t>
                      </a:r>
                    </a:p>
                  </a:txBody>
                  <a:tcPr marL="182880" marR="182880" marT="91440" marB="91440"/>
                </a:tc>
                <a:tc>
                  <a:txBody>
                    <a:bodyPr/>
                    <a:lstStyle/>
                    <a:p>
                      <a:r>
                        <a:rPr lang="en-US" sz="3200" dirty="0"/>
                        <a:t>.60</a:t>
                      </a:r>
                    </a:p>
                  </a:txBody>
                  <a:tcPr marL="182880" marR="182880" marT="91440" marB="91440"/>
                </a:tc>
                <a:tc>
                  <a:txBody>
                    <a:bodyPr/>
                    <a:lstStyle/>
                    <a:p>
                      <a:r>
                        <a:rPr lang="en-US" sz="3200" dirty="0"/>
                        <a:t>.40</a:t>
                      </a:r>
                    </a:p>
                  </a:txBody>
                  <a:tcPr marL="182880" marR="182880" marT="91440" marB="91440"/>
                </a:tc>
                <a:tc>
                  <a:txBody>
                    <a:bodyPr/>
                    <a:lstStyle/>
                    <a:p>
                      <a:r>
                        <a:rPr lang="en-US" sz="3200" dirty="0"/>
                        <a:t>.20</a:t>
                      </a:r>
                    </a:p>
                  </a:txBody>
                  <a:tcPr marL="182880" marR="182880" marT="91440" marB="91440"/>
                </a:tc>
                <a:tc>
                  <a:txBody>
                    <a:bodyPr/>
                    <a:lstStyle/>
                    <a:p>
                      <a:r>
                        <a:rPr lang="en-US" sz="3200" dirty="0"/>
                        <a:t>0.00</a:t>
                      </a:r>
                    </a:p>
                  </a:txBody>
                  <a:tcPr marL="182880" marR="182880" marT="91440" marB="91440"/>
                </a:tc>
                <a:tc>
                  <a:txBody>
                    <a:bodyPr/>
                    <a:lstStyle/>
                    <a:p>
                      <a:r>
                        <a:rPr lang="ar-OM" sz="3200" dirty="0"/>
                        <a:t>الحد الأعلى للتمييز</a:t>
                      </a:r>
                      <a:endParaRPr lang="en-US" sz="3200" dirty="0"/>
                    </a:p>
                  </a:txBody>
                  <a:tcPr marL="182880" marR="182880" marT="91440" marB="91440"/>
                </a:tc>
                <a:extLst>
                  <a:ext uri="{0D108BD9-81ED-4DB2-BD59-A6C34878D82A}">
                    <a16:rowId xmlns:a16="http://schemas.microsoft.com/office/drawing/2014/main" val="2114004909"/>
                  </a:ext>
                </a:extLst>
              </a:tr>
            </a:tbl>
          </a:graphicData>
        </a:graphic>
      </p:graphicFrame>
    </p:spTree>
    <p:extLst>
      <p:ext uri="{BB962C8B-B14F-4D97-AF65-F5344CB8AC3E}">
        <p14:creationId xmlns:p14="http://schemas.microsoft.com/office/powerpoint/2010/main" val="3298002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7200" b="1" dirty="0">
                <a:solidFill>
                  <a:srgbClr val="F15A26"/>
                </a:solidFill>
                <a:latin typeface="Simplified Arabic" panose="02020603050405020304" pitchFamily="18" charset="-78"/>
                <a:cs typeface="Simplified Arabic" panose="02020603050405020304" pitchFamily="18" charset="-78"/>
              </a:rPr>
              <a:t>معامل الحساسية للتدريس</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03040" y="3113585"/>
                <a:ext cx="17425936" cy="9138742"/>
              </a:xfrm>
            </p:spPr>
            <p:txBody>
              <a:bodyPr>
                <a:normAutofit fontScale="92500"/>
              </a:bodyPr>
              <a:lstStyle/>
              <a:p>
                <a:pPr algn="just"/>
                <a:r>
                  <a:rPr lang="ar-OM" sz="4800" dirty="0">
                    <a:solidFill>
                      <a:srgbClr val="002060"/>
                    </a:solidFill>
                  </a:rPr>
                  <a:t>هنالك اختبارات المحك التي تهدف إلى قياس فاعلية التدريس أي الحكم على مدى تمكن المتعلمين للمهارات الأساسية ونواتج التعلم. لذا تقاس جودة الأسئلة من خلال مدى فاعلية التدريس في تغيير عدد الذين أجابوا عن الفقرة بشكل صحيح قبل التدريس وبعده. يحسب ذلك بمعامل الحساسية للتدريس </a:t>
                </a:r>
                <a:r>
                  <a:rPr lang="en-US" sz="4800" dirty="0">
                    <a:solidFill>
                      <a:srgbClr val="002060"/>
                    </a:solidFill>
                  </a:rPr>
                  <a:t>(sensitivity)</a:t>
                </a:r>
                <a:endParaRPr lang="ar-OM" sz="4800" dirty="0">
                  <a:solidFill>
                    <a:srgbClr val="002060"/>
                  </a:solidFill>
                </a:endParaRPr>
              </a:p>
              <a:p>
                <a:pPr marL="0" indent="0" algn="ctr">
                  <a:buNone/>
                </a:pPr>
                <a:r>
                  <a:rPr lang="en-US" sz="4800" dirty="0">
                    <a:solidFill>
                      <a:srgbClr val="002060"/>
                    </a:solidFill>
                  </a:rPr>
                  <a:t>S</a:t>
                </a:r>
                <a14:m>
                  <m:oMath xmlns:m="http://schemas.openxmlformats.org/officeDocument/2006/math">
                    <m:r>
                      <a:rPr lang="en-US" sz="4800" i="1">
                        <a:solidFill>
                          <a:srgbClr val="002060"/>
                        </a:solidFill>
                        <a:latin typeface="Cambria Math" panose="02040503050406030204" pitchFamily="18" charset="0"/>
                      </a:rPr>
                      <m:t>=</m:t>
                    </m:r>
                    <m:f>
                      <m:fPr>
                        <m:ctrlPr>
                          <a:rPr lang="en-US" sz="4800" i="1">
                            <a:solidFill>
                              <a:srgbClr val="002060"/>
                            </a:solidFill>
                            <a:latin typeface="Cambria Math" panose="02040503050406030204" pitchFamily="18" charset="0"/>
                          </a:rPr>
                        </m:ctrlPr>
                      </m:fPr>
                      <m:num>
                        <m:r>
                          <a:rPr lang="en-US" sz="4800" i="1">
                            <a:solidFill>
                              <a:srgbClr val="002060"/>
                            </a:solidFill>
                            <a:latin typeface="Cambria Math" panose="02040503050406030204" pitchFamily="18" charset="0"/>
                          </a:rPr>
                          <m:t>𝑅𝐴</m:t>
                        </m:r>
                        <m:r>
                          <a:rPr lang="en-US" sz="4800" i="1">
                            <a:solidFill>
                              <a:srgbClr val="002060"/>
                            </a:solidFill>
                            <a:latin typeface="Cambria Math" panose="02040503050406030204" pitchFamily="18" charset="0"/>
                          </a:rPr>
                          <m:t>−</m:t>
                        </m:r>
                        <m:r>
                          <a:rPr lang="en-US" sz="4800" i="1">
                            <a:solidFill>
                              <a:srgbClr val="002060"/>
                            </a:solidFill>
                            <a:latin typeface="Cambria Math" panose="02040503050406030204" pitchFamily="18" charset="0"/>
                          </a:rPr>
                          <m:t>𝑅𝐵</m:t>
                        </m:r>
                      </m:num>
                      <m:den>
                        <m:r>
                          <a:rPr lang="en-US" sz="4800" i="1">
                            <a:solidFill>
                              <a:srgbClr val="002060"/>
                            </a:solidFill>
                            <a:latin typeface="Cambria Math" panose="02040503050406030204" pitchFamily="18" charset="0"/>
                          </a:rPr>
                          <m:t>𝑇</m:t>
                        </m:r>
                      </m:den>
                    </m:f>
                  </m:oMath>
                </a14:m>
                <a:endParaRPr lang="en-US" sz="4800" dirty="0">
                  <a:solidFill>
                    <a:srgbClr val="002060"/>
                  </a:solidFill>
                </a:endParaRPr>
              </a:p>
              <a:p>
                <a:r>
                  <a:rPr lang="en-US" sz="4800" dirty="0">
                    <a:solidFill>
                      <a:srgbClr val="002060"/>
                    </a:solidFill>
                  </a:rPr>
                  <a:t>RA</a:t>
                </a:r>
                <a:r>
                  <a:rPr lang="ar-OM" sz="4800" dirty="0">
                    <a:solidFill>
                      <a:srgbClr val="002060"/>
                    </a:solidFill>
                  </a:rPr>
                  <a:t> عدد الطلبة الذين أجابوا عن الفقرة بشكل صحيح بعد التدريس</a:t>
                </a:r>
              </a:p>
              <a:p>
                <a:r>
                  <a:rPr lang="en-US" sz="4800" dirty="0">
                    <a:solidFill>
                      <a:srgbClr val="002060"/>
                    </a:solidFill>
                  </a:rPr>
                  <a:t>RB</a:t>
                </a:r>
                <a:r>
                  <a:rPr lang="ar-OM" sz="4800" dirty="0">
                    <a:solidFill>
                      <a:srgbClr val="002060"/>
                    </a:solidFill>
                  </a:rPr>
                  <a:t> عدد الطلبة الذين أجابوا عن الفقرة بشكل صحيح قبل التدريس</a:t>
                </a:r>
              </a:p>
              <a:p>
                <a:r>
                  <a:rPr lang="en-US" sz="4800" dirty="0">
                    <a:solidFill>
                      <a:srgbClr val="002060"/>
                    </a:solidFill>
                  </a:rPr>
                  <a:t>T</a:t>
                </a:r>
                <a:r>
                  <a:rPr lang="ar-OM" sz="4800" dirty="0">
                    <a:solidFill>
                      <a:srgbClr val="002060"/>
                    </a:solidFill>
                  </a:rPr>
                  <a:t> عدد الطلبة الذين حاولوا الاجابة عن الفقرة في كلا المرتين</a:t>
                </a:r>
              </a:p>
              <a:p>
                <a:r>
                  <a:rPr lang="ar-OM" sz="4800" dirty="0">
                    <a:solidFill>
                      <a:srgbClr val="002060"/>
                    </a:solidFill>
                  </a:rPr>
                  <a:t>اذا كان عدد الطلبة الذين أجابوا عن الفقرة بشكل صحيح قبل التدريس 10 من 40 طالب، وعدد من أجابوا بشكل صحيح بعد التدريس 36. احسب معامل الحساسية للتدريس.</a:t>
                </a:r>
              </a:p>
              <a:p>
                <a:pPr algn="l" rtl="0"/>
                <a:r>
                  <a:rPr lang="en-US" sz="4800" dirty="0">
                    <a:solidFill>
                      <a:srgbClr val="002060"/>
                    </a:solidFill>
                  </a:rPr>
                  <a:t>S= (36-10)/40=.65</a:t>
                </a:r>
                <a:r>
                  <a:rPr lang="ar-OM" sz="4800" dirty="0">
                    <a:solidFill>
                      <a:srgbClr val="002060"/>
                    </a:solidFill>
                  </a:rPr>
                  <a:t> </a:t>
                </a:r>
              </a:p>
              <a:p>
                <a:endParaRPr lang="en-US" sz="4800" dirty="0">
                  <a:solidFill>
                    <a:srgbClr val="00206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03040" y="3113585"/>
                <a:ext cx="17425936" cy="9138742"/>
              </a:xfrm>
              <a:blipFill>
                <a:blip r:embed="rId2"/>
                <a:stretch>
                  <a:fillRect l="-2344" t="-1468" r="-1295"/>
                </a:stretch>
              </a:blipFill>
            </p:spPr>
            <p:txBody>
              <a:bodyPr/>
              <a:lstStyle/>
              <a:p>
                <a:r>
                  <a:rPr lang="en-US">
                    <a:noFill/>
                  </a:rPr>
                  <a:t> </a:t>
                </a:r>
              </a:p>
            </p:txBody>
          </p:sp>
        </mc:Fallback>
      </mc:AlternateContent>
    </p:spTree>
    <p:extLst>
      <p:ext uri="{BB962C8B-B14F-4D97-AF65-F5344CB8AC3E}">
        <p14:creationId xmlns:p14="http://schemas.microsoft.com/office/powerpoint/2010/main" val="1628357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7200" b="1" dirty="0">
                <a:solidFill>
                  <a:srgbClr val="F15A26"/>
                </a:solidFill>
                <a:latin typeface="Simplified Arabic" panose="02020603050405020304" pitchFamily="18" charset="-78"/>
                <a:cs typeface="Simplified Arabic" panose="02020603050405020304" pitchFamily="18" charset="-78"/>
              </a:rPr>
              <a:t>معامل الحساسية للتدريس</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03040" y="3113585"/>
                <a:ext cx="17425936" cy="9138742"/>
              </a:xfrm>
            </p:spPr>
            <p:txBody>
              <a:bodyPr>
                <a:normAutofit fontScale="92500"/>
              </a:bodyPr>
              <a:lstStyle/>
              <a:p>
                <a:pPr algn="just"/>
                <a:r>
                  <a:rPr lang="ar-OM" sz="4800" dirty="0">
                    <a:solidFill>
                      <a:srgbClr val="002060"/>
                    </a:solidFill>
                  </a:rPr>
                  <a:t>هنالك اختبارات المحك التي تهدف إلى قياس فاعلية التدريس أي الحكم على مدى تمكن المتعلمين للمهارات الأساسية ونواتج التعلم. لذا تقاس جودة الأسئلة من خلال مدى فاعلية التدريس في تغيير عدد الذين أجابوا عن الفقرة بشكل صحيح قبل التدريس وبعده. يحسب ذلك بمعامل الحساسية للتدريس </a:t>
                </a:r>
                <a:r>
                  <a:rPr lang="en-US" sz="4800" dirty="0">
                    <a:solidFill>
                      <a:srgbClr val="002060"/>
                    </a:solidFill>
                  </a:rPr>
                  <a:t>(sensitivity)</a:t>
                </a:r>
                <a:endParaRPr lang="ar-OM" sz="4800" dirty="0">
                  <a:solidFill>
                    <a:srgbClr val="002060"/>
                  </a:solidFill>
                </a:endParaRPr>
              </a:p>
              <a:p>
                <a:pPr marL="0" indent="0" algn="ctr">
                  <a:buNone/>
                </a:pPr>
                <a:r>
                  <a:rPr lang="en-US" sz="4800" dirty="0">
                    <a:solidFill>
                      <a:srgbClr val="002060"/>
                    </a:solidFill>
                  </a:rPr>
                  <a:t>S</a:t>
                </a:r>
                <a14:m>
                  <m:oMath xmlns:m="http://schemas.openxmlformats.org/officeDocument/2006/math">
                    <m:r>
                      <a:rPr lang="en-US" sz="4800" i="1">
                        <a:solidFill>
                          <a:srgbClr val="002060"/>
                        </a:solidFill>
                        <a:latin typeface="Cambria Math" panose="02040503050406030204" pitchFamily="18" charset="0"/>
                      </a:rPr>
                      <m:t>=</m:t>
                    </m:r>
                    <m:f>
                      <m:fPr>
                        <m:ctrlPr>
                          <a:rPr lang="en-US" sz="4800" i="1">
                            <a:solidFill>
                              <a:srgbClr val="002060"/>
                            </a:solidFill>
                            <a:latin typeface="Cambria Math" panose="02040503050406030204" pitchFamily="18" charset="0"/>
                          </a:rPr>
                        </m:ctrlPr>
                      </m:fPr>
                      <m:num>
                        <m:r>
                          <a:rPr lang="en-US" sz="4800" i="1">
                            <a:solidFill>
                              <a:srgbClr val="002060"/>
                            </a:solidFill>
                            <a:latin typeface="Cambria Math" panose="02040503050406030204" pitchFamily="18" charset="0"/>
                          </a:rPr>
                          <m:t>𝑅𝐴</m:t>
                        </m:r>
                        <m:r>
                          <a:rPr lang="en-US" sz="4800" i="1">
                            <a:solidFill>
                              <a:srgbClr val="002060"/>
                            </a:solidFill>
                            <a:latin typeface="Cambria Math" panose="02040503050406030204" pitchFamily="18" charset="0"/>
                          </a:rPr>
                          <m:t>−</m:t>
                        </m:r>
                        <m:r>
                          <a:rPr lang="en-US" sz="4800" i="1">
                            <a:solidFill>
                              <a:srgbClr val="002060"/>
                            </a:solidFill>
                            <a:latin typeface="Cambria Math" panose="02040503050406030204" pitchFamily="18" charset="0"/>
                          </a:rPr>
                          <m:t>𝑅𝐵</m:t>
                        </m:r>
                      </m:num>
                      <m:den>
                        <m:r>
                          <a:rPr lang="en-US" sz="4800" i="1">
                            <a:solidFill>
                              <a:srgbClr val="002060"/>
                            </a:solidFill>
                            <a:latin typeface="Cambria Math" panose="02040503050406030204" pitchFamily="18" charset="0"/>
                          </a:rPr>
                          <m:t>𝑇</m:t>
                        </m:r>
                      </m:den>
                    </m:f>
                  </m:oMath>
                </a14:m>
                <a:endParaRPr lang="en-US" sz="4800" dirty="0">
                  <a:solidFill>
                    <a:srgbClr val="002060"/>
                  </a:solidFill>
                </a:endParaRPr>
              </a:p>
              <a:p>
                <a:r>
                  <a:rPr lang="en-US" sz="4800" dirty="0">
                    <a:solidFill>
                      <a:srgbClr val="002060"/>
                    </a:solidFill>
                  </a:rPr>
                  <a:t>RA</a:t>
                </a:r>
                <a:r>
                  <a:rPr lang="ar-OM" sz="4800" dirty="0">
                    <a:solidFill>
                      <a:srgbClr val="002060"/>
                    </a:solidFill>
                  </a:rPr>
                  <a:t> عدد الطلبة الذين أجابوا عن الفقرة بشكل صحيح بعد التدريس</a:t>
                </a:r>
              </a:p>
              <a:p>
                <a:r>
                  <a:rPr lang="en-US" sz="4800" dirty="0">
                    <a:solidFill>
                      <a:srgbClr val="002060"/>
                    </a:solidFill>
                  </a:rPr>
                  <a:t>RB</a:t>
                </a:r>
                <a:r>
                  <a:rPr lang="ar-OM" sz="4800" dirty="0">
                    <a:solidFill>
                      <a:srgbClr val="002060"/>
                    </a:solidFill>
                  </a:rPr>
                  <a:t> عدد الطلبة الذين أجابوا عن الفقرة بشكل صحيح قبل التدريس</a:t>
                </a:r>
              </a:p>
              <a:p>
                <a:r>
                  <a:rPr lang="en-US" sz="4800" dirty="0">
                    <a:solidFill>
                      <a:srgbClr val="002060"/>
                    </a:solidFill>
                  </a:rPr>
                  <a:t>T</a:t>
                </a:r>
                <a:r>
                  <a:rPr lang="ar-OM" sz="4800" dirty="0">
                    <a:solidFill>
                      <a:srgbClr val="002060"/>
                    </a:solidFill>
                  </a:rPr>
                  <a:t> عدد الطلبة الذين حاولوا الاجابة عن الفقرة في كلا المرتين</a:t>
                </a:r>
              </a:p>
              <a:p>
                <a:r>
                  <a:rPr lang="ar-OM" sz="4800" dirty="0">
                    <a:solidFill>
                      <a:srgbClr val="002060"/>
                    </a:solidFill>
                  </a:rPr>
                  <a:t>اذا كان عدد الطلبة الذين أجابوا عن الفقرة بشكل صحيح قبل التدريس 10 من 40 طالب، وعدد من أجابوا بشكل صحيح بعد التدريس 36. احسب معامل الحساسية للتدريس.</a:t>
                </a:r>
              </a:p>
              <a:p>
                <a:pPr algn="l" rtl="0"/>
                <a:r>
                  <a:rPr lang="en-US" sz="4800" dirty="0">
                    <a:solidFill>
                      <a:srgbClr val="002060"/>
                    </a:solidFill>
                  </a:rPr>
                  <a:t>S= (36-10)/40=.65</a:t>
                </a:r>
                <a:r>
                  <a:rPr lang="ar-OM" sz="4800" dirty="0">
                    <a:solidFill>
                      <a:srgbClr val="002060"/>
                    </a:solidFill>
                  </a:rPr>
                  <a:t> </a:t>
                </a:r>
              </a:p>
              <a:p>
                <a:endParaRPr lang="en-US" sz="4800" dirty="0">
                  <a:solidFill>
                    <a:srgbClr val="00206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03040" y="3113585"/>
                <a:ext cx="17425936" cy="9138742"/>
              </a:xfrm>
              <a:blipFill>
                <a:blip r:embed="rId2"/>
                <a:stretch>
                  <a:fillRect l="-2344" t="-1468" r="-1295"/>
                </a:stretch>
              </a:blipFill>
            </p:spPr>
            <p:txBody>
              <a:bodyPr/>
              <a:lstStyle/>
              <a:p>
                <a:r>
                  <a:rPr lang="en-US">
                    <a:noFill/>
                  </a:rPr>
                  <a:t> </a:t>
                </a:r>
              </a:p>
            </p:txBody>
          </p:sp>
        </mc:Fallback>
      </mc:AlternateContent>
    </p:spTree>
    <p:extLst>
      <p:ext uri="{BB962C8B-B14F-4D97-AF65-F5344CB8AC3E}">
        <p14:creationId xmlns:p14="http://schemas.microsoft.com/office/powerpoint/2010/main" val="3435802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5600" b="1" dirty="0">
                <a:solidFill>
                  <a:srgbClr val="F15A26"/>
                </a:solidFill>
                <a:latin typeface="Simplified Arabic" panose="02020603050405020304" pitchFamily="18" charset="-78"/>
                <a:cs typeface="Simplified Arabic" panose="02020603050405020304" pitchFamily="18" charset="-78"/>
              </a:rPr>
              <a:t>معامل</a:t>
            </a:r>
            <a:r>
              <a:rPr lang="ar-SA" sz="5600" b="1" dirty="0">
                <a:solidFill>
                  <a:srgbClr val="F15A26"/>
                </a:solidFill>
                <a:latin typeface="Simplified Arabic" panose="02020603050405020304" pitchFamily="18" charset="-78"/>
                <a:cs typeface="Simplified Arabic" panose="02020603050405020304" pitchFamily="18" charset="-78"/>
              </a:rPr>
              <a:t>ا</a:t>
            </a:r>
            <a:r>
              <a:rPr lang="ar-OM" sz="5600" b="1" dirty="0">
                <a:solidFill>
                  <a:srgbClr val="F15A26"/>
                </a:solidFill>
                <a:latin typeface="Simplified Arabic" panose="02020603050405020304" pitchFamily="18" charset="-78"/>
                <a:cs typeface="Simplified Arabic" panose="02020603050405020304" pitchFamily="18" charset="-78"/>
              </a:rPr>
              <a:t> الصعوبة والتمييز للأسئلة المقالية</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03040" y="3113585"/>
                <a:ext cx="17425936" cy="9138742"/>
              </a:xfrm>
            </p:spPr>
            <p:txBody>
              <a:bodyPr>
                <a:normAutofit/>
              </a:bodyPr>
              <a:lstStyle/>
              <a:p>
                <a:r>
                  <a:rPr lang="ar-OM" sz="4800" dirty="0">
                    <a:solidFill>
                      <a:srgbClr val="002060"/>
                    </a:solidFill>
                  </a:rPr>
                  <a:t>معامل الصعوبة</a:t>
                </a:r>
              </a:p>
              <a:p>
                <a:pPr marL="0" indent="0" algn="ctr">
                  <a:buNone/>
                </a:pPr>
                <a:r>
                  <a:rPr lang="en-US" sz="4800" dirty="0">
                    <a:solidFill>
                      <a:srgbClr val="002060"/>
                    </a:solidFill>
                  </a:rPr>
                  <a:t>P</a:t>
                </a:r>
                <a14:m>
                  <m:oMath xmlns:m="http://schemas.openxmlformats.org/officeDocument/2006/math">
                    <m:r>
                      <a:rPr lang="en-US" sz="4800" i="1">
                        <a:solidFill>
                          <a:srgbClr val="002060"/>
                        </a:solidFill>
                        <a:latin typeface="Cambria Math" panose="02040503050406030204" pitchFamily="18" charset="0"/>
                      </a:rPr>
                      <m:t>=</m:t>
                    </m:r>
                    <m:f>
                      <m:fPr>
                        <m:ctrlPr>
                          <a:rPr lang="en-US" sz="4800" i="1">
                            <a:solidFill>
                              <a:srgbClr val="002060"/>
                            </a:solidFill>
                            <a:latin typeface="Cambria Math" panose="02040503050406030204" pitchFamily="18" charset="0"/>
                          </a:rPr>
                        </m:ctrlPr>
                      </m:fPr>
                      <m:num>
                        <m:r>
                          <a:rPr lang="pt-BR" sz="4800" i="1">
                            <a:solidFill>
                              <a:srgbClr val="002060"/>
                            </a:solidFill>
                            <a:latin typeface="Cambria Math" panose="02040503050406030204" pitchFamily="18" charset="0"/>
                          </a:rPr>
                          <m:t>Ʃ</m:t>
                        </m:r>
                        <m:r>
                          <a:rPr lang="en-US" sz="4800" i="1">
                            <a:solidFill>
                              <a:srgbClr val="002060"/>
                            </a:solidFill>
                            <a:latin typeface="Cambria Math" panose="02040503050406030204" pitchFamily="18" charset="0"/>
                          </a:rPr>
                          <m:t>𝑢</m:t>
                        </m:r>
                        <m:r>
                          <a:rPr lang="en-US" sz="4800" i="1">
                            <a:solidFill>
                              <a:srgbClr val="002060"/>
                            </a:solidFill>
                            <a:latin typeface="Cambria Math" panose="02040503050406030204" pitchFamily="18" charset="0"/>
                          </a:rPr>
                          <m:t>+Ʃ</m:t>
                        </m:r>
                        <m:r>
                          <a:rPr lang="en-US" sz="4800" i="1">
                            <a:solidFill>
                              <a:srgbClr val="002060"/>
                            </a:solidFill>
                            <a:latin typeface="Cambria Math" panose="02040503050406030204" pitchFamily="18" charset="0"/>
                          </a:rPr>
                          <m:t>𝑖</m:t>
                        </m:r>
                      </m:num>
                      <m:den>
                        <m:r>
                          <a:rPr lang="en-US" sz="4800" i="1">
                            <a:solidFill>
                              <a:srgbClr val="002060"/>
                            </a:solidFill>
                            <a:latin typeface="Cambria Math" panose="02040503050406030204" pitchFamily="18" charset="0"/>
                          </a:rPr>
                          <m:t>2</m:t>
                        </m:r>
                        <m:r>
                          <a:rPr lang="en-US" sz="4800" i="1">
                            <a:solidFill>
                              <a:srgbClr val="002060"/>
                            </a:solidFill>
                            <a:latin typeface="Cambria Math" panose="02040503050406030204" pitchFamily="18" charset="0"/>
                          </a:rPr>
                          <m:t>𝑁</m:t>
                        </m:r>
                        <m:r>
                          <a:rPr lang="en-US" sz="4800" i="1">
                            <a:solidFill>
                              <a:srgbClr val="002060"/>
                            </a:solidFill>
                            <a:latin typeface="Cambria Math" panose="02040503050406030204" pitchFamily="18" charset="0"/>
                          </a:rPr>
                          <m:t>(</m:t>
                        </m:r>
                        <m:r>
                          <a:rPr lang="en-US" sz="4800" i="1">
                            <a:solidFill>
                              <a:srgbClr val="002060"/>
                            </a:solidFill>
                            <a:latin typeface="Cambria Math" panose="02040503050406030204" pitchFamily="18" charset="0"/>
                          </a:rPr>
                          <m:t>𝑠𝑐𝑜𝑟𝑒</m:t>
                        </m:r>
                        <m:r>
                          <a:rPr lang="en-US" sz="4800" i="1">
                            <a:solidFill>
                              <a:srgbClr val="002060"/>
                            </a:solidFill>
                            <a:latin typeface="Cambria Math" panose="02040503050406030204" pitchFamily="18" charset="0"/>
                          </a:rPr>
                          <m:t> </m:t>
                        </m:r>
                        <m:r>
                          <a:rPr lang="en-US" sz="4800" i="1">
                            <a:solidFill>
                              <a:srgbClr val="002060"/>
                            </a:solidFill>
                            <a:latin typeface="Cambria Math" panose="02040503050406030204" pitchFamily="18" charset="0"/>
                          </a:rPr>
                          <m:t>𝑚𝑎𝑥</m:t>
                        </m:r>
                        <m:r>
                          <a:rPr lang="en-US" sz="4800" i="1">
                            <a:solidFill>
                              <a:srgbClr val="002060"/>
                            </a:solidFill>
                            <a:latin typeface="Cambria Math" panose="02040503050406030204" pitchFamily="18" charset="0"/>
                          </a:rPr>
                          <m:t>.)</m:t>
                        </m:r>
                      </m:den>
                    </m:f>
                  </m:oMath>
                </a14:m>
                <a:endParaRPr lang="en-US" sz="4800" dirty="0">
                  <a:solidFill>
                    <a:srgbClr val="002060"/>
                  </a:solidFill>
                </a:endParaRPr>
              </a:p>
              <a:p>
                <a:pPr marL="0" indent="0" algn="ctr">
                  <a:buNone/>
                </a:pPr>
                <a:endParaRPr lang="ar-OM" sz="4800" dirty="0">
                  <a:solidFill>
                    <a:srgbClr val="002060"/>
                  </a:solidFill>
                </a:endParaRPr>
              </a:p>
              <a:p>
                <a:pPr marL="0" indent="0">
                  <a:buNone/>
                </a:pPr>
                <a:r>
                  <a:rPr lang="ar-OM" sz="4800" dirty="0">
                    <a:solidFill>
                      <a:srgbClr val="002060"/>
                    </a:solidFill>
                  </a:rPr>
                  <a:t> </a:t>
                </a:r>
                <a14:m>
                  <m:oMath xmlns:m="http://schemas.openxmlformats.org/officeDocument/2006/math">
                    <m:r>
                      <a:rPr lang="pt-BR" sz="4800" i="1">
                        <a:solidFill>
                          <a:srgbClr val="002060"/>
                        </a:solidFill>
                        <a:latin typeface="Cambria Math" panose="02040503050406030204" pitchFamily="18" charset="0"/>
                      </a:rPr>
                      <m:t>Ʃ</m:t>
                    </m:r>
                    <m:r>
                      <a:rPr lang="en-US" sz="4800" i="1">
                        <a:solidFill>
                          <a:srgbClr val="002060"/>
                        </a:solidFill>
                        <a:latin typeface="Cambria Math" panose="02040503050406030204" pitchFamily="18" charset="0"/>
                      </a:rPr>
                      <m:t>𝑢</m:t>
                    </m:r>
                  </m:oMath>
                </a14:m>
                <a:r>
                  <a:rPr lang="ar-OM" sz="4800" dirty="0">
                    <a:solidFill>
                      <a:srgbClr val="002060"/>
                    </a:solidFill>
                  </a:rPr>
                  <a:t> مجموع درجات الفئة الدنيا، </a:t>
                </a:r>
                <a14:m>
                  <m:oMath xmlns:m="http://schemas.openxmlformats.org/officeDocument/2006/math">
                    <m:r>
                      <a:rPr lang="en-US" sz="4800" i="1">
                        <a:solidFill>
                          <a:srgbClr val="002060"/>
                        </a:solidFill>
                        <a:latin typeface="Cambria Math" panose="02040503050406030204" pitchFamily="18" charset="0"/>
                      </a:rPr>
                      <m:t>Ʃ</m:t>
                    </m:r>
                    <m:r>
                      <a:rPr lang="en-US" sz="4800" i="1">
                        <a:solidFill>
                          <a:srgbClr val="002060"/>
                        </a:solidFill>
                        <a:latin typeface="Cambria Math" panose="02040503050406030204" pitchFamily="18" charset="0"/>
                      </a:rPr>
                      <m:t>1</m:t>
                    </m:r>
                  </m:oMath>
                </a14:m>
                <a:r>
                  <a:rPr lang="ar-OM" sz="4800" dirty="0">
                    <a:solidFill>
                      <a:srgbClr val="002060"/>
                    </a:solidFill>
                  </a:rPr>
                  <a:t> مجموع درجات الفئة العليا</a:t>
                </a:r>
              </a:p>
              <a:p>
                <a:pPr marL="0" indent="0">
                  <a:buNone/>
                </a:pPr>
                <a:r>
                  <a:rPr lang="en-US" sz="4800" dirty="0">
                    <a:solidFill>
                      <a:srgbClr val="002060"/>
                    </a:solidFill>
                  </a:rPr>
                  <a:t>N </a:t>
                </a:r>
                <a:r>
                  <a:rPr lang="ar-OM" sz="4800" dirty="0">
                    <a:solidFill>
                      <a:srgbClr val="002060"/>
                    </a:solidFill>
                  </a:rPr>
                  <a:t> عدد أفراد احدى المجموعتين، </a:t>
                </a:r>
                <a14:m>
                  <m:oMath xmlns:m="http://schemas.openxmlformats.org/officeDocument/2006/math">
                    <m:r>
                      <a:rPr lang="en-US" sz="4800" i="1">
                        <a:solidFill>
                          <a:srgbClr val="002060"/>
                        </a:solidFill>
                        <a:latin typeface="Cambria Math" panose="02040503050406030204" pitchFamily="18" charset="0"/>
                      </a:rPr>
                      <m:t>𝑠𝑐𝑜𝑟𝑒</m:t>
                    </m:r>
                    <m:r>
                      <a:rPr lang="en-US" sz="4800" i="1">
                        <a:solidFill>
                          <a:srgbClr val="002060"/>
                        </a:solidFill>
                        <a:latin typeface="Cambria Math" panose="02040503050406030204" pitchFamily="18" charset="0"/>
                      </a:rPr>
                      <m:t> </m:t>
                    </m:r>
                    <m:r>
                      <a:rPr lang="en-US" sz="4800" i="1">
                        <a:solidFill>
                          <a:srgbClr val="002060"/>
                        </a:solidFill>
                        <a:latin typeface="Cambria Math" panose="02040503050406030204" pitchFamily="18" charset="0"/>
                      </a:rPr>
                      <m:t>𝑚𝑎𝑥</m:t>
                    </m:r>
                  </m:oMath>
                </a14:m>
                <a:r>
                  <a:rPr lang="ar-OM" sz="4800" dirty="0">
                    <a:solidFill>
                      <a:srgbClr val="002060"/>
                    </a:solidFill>
                  </a:rPr>
                  <a:t> الحد الأعلى للدرجة</a:t>
                </a:r>
                <a:endParaRPr lang="en-US" sz="4800" dirty="0">
                  <a:solidFill>
                    <a:srgbClr val="002060"/>
                  </a:solidFill>
                </a:endParaRPr>
              </a:p>
              <a:p>
                <a:pPr marL="0" indent="0">
                  <a:buNone/>
                </a:pPr>
                <a:endParaRPr lang="ar-OM" sz="4800" dirty="0">
                  <a:solidFill>
                    <a:srgbClr val="002060"/>
                  </a:solidFill>
                </a:endParaRPr>
              </a:p>
              <a:p>
                <a:r>
                  <a:rPr lang="ar-OM" sz="4800" dirty="0">
                    <a:solidFill>
                      <a:srgbClr val="002060"/>
                    </a:solidFill>
                  </a:rPr>
                  <a:t>معامل التمييز </a:t>
                </a:r>
              </a:p>
              <a:p>
                <a:pPr marL="0" indent="0" algn="ctr">
                  <a:buNone/>
                </a:pPr>
                <a:r>
                  <a:rPr lang="en-US" sz="4800" dirty="0">
                    <a:solidFill>
                      <a:srgbClr val="002060"/>
                    </a:solidFill>
                  </a:rPr>
                  <a:t>D.P</a:t>
                </a:r>
                <a14:m>
                  <m:oMath xmlns:m="http://schemas.openxmlformats.org/officeDocument/2006/math">
                    <m:r>
                      <a:rPr lang="en-US" sz="4800" i="1">
                        <a:solidFill>
                          <a:srgbClr val="002060"/>
                        </a:solidFill>
                        <a:latin typeface="Cambria Math" panose="02040503050406030204" pitchFamily="18" charset="0"/>
                      </a:rPr>
                      <m:t>=</m:t>
                    </m:r>
                    <m:f>
                      <m:fPr>
                        <m:ctrlPr>
                          <a:rPr lang="en-US" sz="4800" i="1">
                            <a:solidFill>
                              <a:srgbClr val="002060"/>
                            </a:solidFill>
                            <a:latin typeface="Cambria Math" panose="02040503050406030204" pitchFamily="18" charset="0"/>
                          </a:rPr>
                        </m:ctrlPr>
                      </m:fPr>
                      <m:num>
                        <m:r>
                          <a:rPr lang="pt-BR" sz="4800" i="1">
                            <a:solidFill>
                              <a:srgbClr val="002060"/>
                            </a:solidFill>
                            <a:latin typeface="Cambria Math" panose="02040503050406030204" pitchFamily="18" charset="0"/>
                          </a:rPr>
                          <m:t>Ʃ</m:t>
                        </m:r>
                        <m:r>
                          <a:rPr lang="en-US" sz="4800" i="1">
                            <a:solidFill>
                              <a:srgbClr val="002060"/>
                            </a:solidFill>
                            <a:latin typeface="Cambria Math" panose="02040503050406030204" pitchFamily="18" charset="0"/>
                          </a:rPr>
                          <m:t>𝑢</m:t>
                        </m:r>
                        <m:r>
                          <a:rPr lang="en-US" sz="4800" i="1">
                            <a:solidFill>
                              <a:srgbClr val="002060"/>
                            </a:solidFill>
                            <a:latin typeface="Cambria Math" panose="02040503050406030204" pitchFamily="18" charset="0"/>
                          </a:rPr>
                          <m:t>−Ʃ</m:t>
                        </m:r>
                        <m:r>
                          <a:rPr lang="en-US" sz="4800" i="1">
                            <a:solidFill>
                              <a:srgbClr val="002060"/>
                            </a:solidFill>
                            <a:latin typeface="Cambria Math" panose="02040503050406030204" pitchFamily="18" charset="0"/>
                          </a:rPr>
                          <m:t>𝑖</m:t>
                        </m:r>
                      </m:num>
                      <m:den>
                        <m:r>
                          <a:rPr lang="en-US" sz="4800" i="1">
                            <a:solidFill>
                              <a:srgbClr val="002060"/>
                            </a:solidFill>
                            <a:latin typeface="Cambria Math" panose="02040503050406030204" pitchFamily="18" charset="0"/>
                          </a:rPr>
                          <m:t>𝑁</m:t>
                        </m:r>
                        <m:r>
                          <a:rPr lang="en-US" sz="4800" i="1">
                            <a:solidFill>
                              <a:srgbClr val="002060"/>
                            </a:solidFill>
                            <a:latin typeface="Cambria Math" panose="02040503050406030204" pitchFamily="18" charset="0"/>
                          </a:rPr>
                          <m:t>(</m:t>
                        </m:r>
                        <m:r>
                          <a:rPr lang="en-US" sz="4800" i="1">
                            <a:solidFill>
                              <a:srgbClr val="002060"/>
                            </a:solidFill>
                            <a:latin typeface="Cambria Math" panose="02040503050406030204" pitchFamily="18" charset="0"/>
                          </a:rPr>
                          <m:t>𝑠𝑐𝑜𝑟𝑒</m:t>
                        </m:r>
                        <m:r>
                          <a:rPr lang="en-US" sz="4800" i="1">
                            <a:solidFill>
                              <a:srgbClr val="002060"/>
                            </a:solidFill>
                            <a:latin typeface="Cambria Math" panose="02040503050406030204" pitchFamily="18" charset="0"/>
                          </a:rPr>
                          <m:t> </m:t>
                        </m:r>
                        <m:r>
                          <a:rPr lang="en-US" sz="4800" i="1">
                            <a:solidFill>
                              <a:srgbClr val="002060"/>
                            </a:solidFill>
                            <a:latin typeface="Cambria Math" panose="02040503050406030204" pitchFamily="18" charset="0"/>
                          </a:rPr>
                          <m:t>𝑚𝑎𝑥</m:t>
                        </m:r>
                        <m:r>
                          <a:rPr lang="en-US" sz="4800" i="1">
                            <a:solidFill>
                              <a:srgbClr val="002060"/>
                            </a:solidFill>
                            <a:latin typeface="Cambria Math" panose="02040503050406030204" pitchFamily="18" charset="0"/>
                          </a:rPr>
                          <m:t>.)</m:t>
                        </m:r>
                      </m:den>
                    </m:f>
                  </m:oMath>
                </a14:m>
                <a:endParaRPr lang="ar-OM" sz="4800" dirty="0">
                  <a:solidFill>
                    <a:srgbClr val="002060"/>
                  </a:solidFill>
                </a:endParaRPr>
              </a:p>
              <a:p>
                <a:pPr marL="0" indent="0" algn="ctr">
                  <a:buNone/>
                </a:pPr>
                <a:endParaRPr lang="en-US" sz="4800" dirty="0">
                  <a:solidFill>
                    <a:srgbClr val="00206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03040" y="3113585"/>
                <a:ext cx="17425936" cy="9138742"/>
              </a:xfrm>
              <a:blipFill>
                <a:blip r:embed="rId2"/>
                <a:stretch>
                  <a:fillRect t="-1601" r="-1610"/>
                </a:stretch>
              </a:blipFill>
            </p:spPr>
            <p:txBody>
              <a:bodyPr/>
              <a:lstStyle/>
              <a:p>
                <a:r>
                  <a:rPr lang="en-US">
                    <a:noFill/>
                  </a:rPr>
                  <a:t> </a:t>
                </a:r>
              </a:p>
            </p:txBody>
          </p:sp>
        </mc:Fallback>
      </mc:AlternateContent>
    </p:spTree>
    <p:extLst>
      <p:ext uri="{BB962C8B-B14F-4D97-AF65-F5344CB8AC3E}">
        <p14:creationId xmlns:p14="http://schemas.microsoft.com/office/powerpoint/2010/main" val="1252414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OM" sz="4800" b="1" dirty="0">
                <a:solidFill>
                  <a:srgbClr val="F15A26"/>
                </a:solidFill>
                <a:latin typeface="Simplified Arabic" panose="02020603050405020304" pitchFamily="18" charset="-78"/>
                <a:cs typeface="Simplified Arabic" panose="02020603050405020304" pitchFamily="18" charset="-78"/>
              </a:rPr>
              <a:t>معامل</a:t>
            </a:r>
            <a:r>
              <a:rPr lang="ar-SA" sz="4800" b="1" dirty="0">
                <a:solidFill>
                  <a:srgbClr val="F15A26"/>
                </a:solidFill>
                <a:latin typeface="Simplified Arabic" panose="02020603050405020304" pitchFamily="18" charset="-78"/>
                <a:cs typeface="Simplified Arabic" panose="02020603050405020304" pitchFamily="18" charset="-78"/>
              </a:rPr>
              <a:t>ا</a:t>
            </a:r>
            <a:r>
              <a:rPr lang="ar-OM" sz="4800" b="1" dirty="0">
                <a:solidFill>
                  <a:srgbClr val="F15A26"/>
                </a:solidFill>
                <a:latin typeface="Simplified Arabic" panose="02020603050405020304" pitchFamily="18" charset="-78"/>
                <a:cs typeface="Simplified Arabic" panose="02020603050405020304" pitchFamily="18" charset="-78"/>
              </a:rPr>
              <a:t> الصعوبة والتمييز للأسئلة المقالية</a:t>
            </a:r>
          </a:p>
        </p:txBody>
      </p:sp>
      <p:sp>
        <p:nvSpPr>
          <p:cNvPr id="3" name="Content Placeholder 2"/>
          <p:cNvSpPr>
            <a:spLocks noGrp="1"/>
          </p:cNvSpPr>
          <p:nvPr>
            <p:ph idx="1"/>
          </p:nvPr>
        </p:nvSpPr>
        <p:spPr>
          <a:xfrm>
            <a:off x="503040" y="3113585"/>
            <a:ext cx="17425936" cy="9138742"/>
          </a:xfrm>
        </p:spPr>
        <p:txBody>
          <a:bodyPr>
            <a:normAutofit/>
          </a:bodyPr>
          <a:lstStyle/>
          <a:p>
            <a:r>
              <a:rPr lang="ar-OM" sz="4800" dirty="0">
                <a:solidFill>
                  <a:srgbClr val="002060"/>
                </a:solidFill>
              </a:rPr>
              <a:t>احسب معاملي الصعوبة والتمييز لهذه الأسئلة المقالية</a:t>
            </a:r>
          </a:p>
          <a:p>
            <a:pPr marL="0" indent="0" algn="ctr">
              <a:buNone/>
            </a:pPr>
            <a:endParaRPr lang="en-US" sz="4800" dirty="0">
              <a:solidFill>
                <a:srgbClr val="00206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814852098"/>
              </p:ext>
            </p:extLst>
          </p:nvPr>
        </p:nvGraphicFramePr>
        <p:xfrm>
          <a:off x="719065" y="4265714"/>
          <a:ext cx="17209912" cy="8473440"/>
        </p:xfrm>
        <a:graphic>
          <a:graphicData uri="http://schemas.openxmlformats.org/drawingml/2006/table">
            <a:tbl>
              <a:tblPr firstRow="1" bandRow="1">
                <a:tableStyleId>{5C22544A-7EE6-4342-B048-85BDC9FD1C3A}</a:tableStyleId>
              </a:tblPr>
              <a:tblGrid>
                <a:gridCol w="3399347">
                  <a:extLst>
                    <a:ext uri="{9D8B030D-6E8A-4147-A177-3AD203B41FA5}">
                      <a16:colId xmlns:a16="http://schemas.microsoft.com/office/drawing/2014/main" val="4097979306"/>
                    </a:ext>
                  </a:extLst>
                </a:gridCol>
                <a:gridCol w="3399347">
                  <a:extLst>
                    <a:ext uri="{9D8B030D-6E8A-4147-A177-3AD203B41FA5}">
                      <a16:colId xmlns:a16="http://schemas.microsoft.com/office/drawing/2014/main" val="2457758801"/>
                    </a:ext>
                  </a:extLst>
                </a:gridCol>
                <a:gridCol w="3399347">
                  <a:extLst>
                    <a:ext uri="{9D8B030D-6E8A-4147-A177-3AD203B41FA5}">
                      <a16:colId xmlns:a16="http://schemas.microsoft.com/office/drawing/2014/main" val="2553642164"/>
                    </a:ext>
                  </a:extLst>
                </a:gridCol>
                <a:gridCol w="3399347">
                  <a:extLst>
                    <a:ext uri="{9D8B030D-6E8A-4147-A177-3AD203B41FA5}">
                      <a16:colId xmlns:a16="http://schemas.microsoft.com/office/drawing/2014/main" val="4279971914"/>
                    </a:ext>
                  </a:extLst>
                </a:gridCol>
                <a:gridCol w="3612524">
                  <a:extLst>
                    <a:ext uri="{9D8B030D-6E8A-4147-A177-3AD203B41FA5}">
                      <a16:colId xmlns:a16="http://schemas.microsoft.com/office/drawing/2014/main" val="859180220"/>
                    </a:ext>
                  </a:extLst>
                </a:gridCol>
              </a:tblGrid>
              <a:tr h="632034">
                <a:tc>
                  <a:txBody>
                    <a:bodyPr/>
                    <a:lstStyle/>
                    <a:p>
                      <a:endParaRPr lang="en-US" sz="3200" dirty="0"/>
                    </a:p>
                  </a:txBody>
                  <a:tcPr marL="182880" marR="182880" marT="91440" marB="91440"/>
                </a:tc>
                <a:tc>
                  <a:txBody>
                    <a:bodyPr/>
                    <a:lstStyle/>
                    <a:p>
                      <a:r>
                        <a:rPr lang="ar-OM" sz="3200" dirty="0"/>
                        <a:t>الفئة الدنيا</a:t>
                      </a:r>
                      <a:endParaRPr lang="en-US" sz="3200" dirty="0"/>
                    </a:p>
                  </a:txBody>
                  <a:tcPr marL="182880" marR="182880" marT="91440" marB="91440"/>
                </a:tc>
                <a:tc>
                  <a:txBody>
                    <a:bodyPr/>
                    <a:lstStyle/>
                    <a:p>
                      <a:endParaRPr lang="en-US" sz="3200"/>
                    </a:p>
                  </a:txBody>
                  <a:tcPr marL="182880" marR="182880" marT="91440" marB="91440"/>
                </a:tc>
                <a:tc>
                  <a:txBody>
                    <a:bodyPr/>
                    <a:lstStyle/>
                    <a:p>
                      <a:r>
                        <a:rPr lang="ar-OM" sz="3200" dirty="0"/>
                        <a:t>الفئة العليا</a:t>
                      </a:r>
                      <a:endParaRPr lang="en-US" sz="3200" dirty="0"/>
                    </a:p>
                  </a:txBody>
                  <a:tcPr marL="182880" marR="182880" marT="91440" marB="91440"/>
                </a:tc>
                <a:tc>
                  <a:txBody>
                    <a:bodyPr/>
                    <a:lstStyle/>
                    <a:p>
                      <a:r>
                        <a:rPr lang="ar-OM" sz="3200" dirty="0"/>
                        <a:t>درجة</a:t>
                      </a:r>
                      <a:r>
                        <a:rPr lang="ar-OM" sz="3200" baseline="0" dirty="0"/>
                        <a:t> الفقرة</a:t>
                      </a:r>
                      <a:endParaRPr lang="en-US" sz="3200" dirty="0"/>
                    </a:p>
                  </a:txBody>
                  <a:tcPr marL="182880" marR="182880" marT="91440" marB="91440"/>
                </a:tc>
                <a:extLst>
                  <a:ext uri="{0D108BD9-81ED-4DB2-BD59-A6C34878D82A}">
                    <a16:rowId xmlns:a16="http://schemas.microsoft.com/office/drawing/2014/main" val="2886039204"/>
                  </a:ext>
                </a:extLst>
              </a:tr>
              <a:tr h="632034">
                <a:tc>
                  <a:txBody>
                    <a:bodyPr/>
                    <a:lstStyle/>
                    <a:p>
                      <a:r>
                        <a:rPr lang="ar-OM" sz="3200" dirty="0"/>
                        <a:t>المجموع</a:t>
                      </a:r>
                      <a:endParaRPr lang="en-US" sz="3200" dirty="0"/>
                    </a:p>
                  </a:txBody>
                  <a:tcPr marL="182880" marR="182880" marT="91440" marB="91440"/>
                </a:tc>
                <a:tc>
                  <a:txBody>
                    <a:bodyPr/>
                    <a:lstStyle/>
                    <a:p>
                      <a:r>
                        <a:rPr lang="ar-OM" sz="3200" dirty="0"/>
                        <a:t>تكرار الدرجة</a:t>
                      </a:r>
                      <a:endParaRPr lang="en-US" sz="3200" dirty="0"/>
                    </a:p>
                  </a:txBody>
                  <a:tcPr marL="182880" marR="182880" marT="91440" marB="91440"/>
                </a:tc>
                <a:tc>
                  <a:txBody>
                    <a:bodyPr/>
                    <a:lstStyle/>
                    <a:p>
                      <a:r>
                        <a:rPr lang="ar-OM" sz="3200" dirty="0"/>
                        <a:t>المجموع</a:t>
                      </a:r>
                      <a:endParaRPr lang="en-US" sz="3200" dirty="0"/>
                    </a:p>
                  </a:txBody>
                  <a:tcPr marL="182880" marR="182880" marT="91440" marB="91440"/>
                </a:tc>
                <a:tc>
                  <a:txBody>
                    <a:bodyPr/>
                    <a:lstStyle/>
                    <a:p>
                      <a:r>
                        <a:rPr lang="ar-OM" sz="3200" dirty="0"/>
                        <a:t>تكرار الدرجة</a:t>
                      </a:r>
                      <a:endParaRPr lang="en-US" sz="3200" dirty="0"/>
                    </a:p>
                  </a:txBody>
                  <a:tcPr marL="182880" marR="182880" marT="91440" marB="91440"/>
                </a:tc>
                <a:tc>
                  <a:txBody>
                    <a:bodyPr/>
                    <a:lstStyle/>
                    <a:p>
                      <a:endParaRPr lang="en-US" sz="3200" dirty="0"/>
                    </a:p>
                  </a:txBody>
                  <a:tcPr marL="182880" marR="182880" marT="91440" marB="91440"/>
                </a:tc>
                <a:extLst>
                  <a:ext uri="{0D108BD9-81ED-4DB2-BD59-A6C34878D82A}">
                    <a16:rowId xmlns:a16="http://schemas.microsoft.com/office/drawing/2014/main" val="3976388129"/>
                  </a:ext>
                </a:extLst>
              </a:tr>
              <a:tr h="632034">
                <a:tc>
                  <a:txBody>
                    <a:bodyPr/>
                    <a:lstStyle/>
                    <a:p>
                      <a:endParaRPr lang="en-US" sz="3200"/>
                    </a:p>
                  </a:txBody>
                  <a:tcPr marL="182880" marR="182880" marT="91440" marB="91440"/>
                </a:tc>
                <a:tc>
                  <a:txBody>
                    <a:bodyPr/>
                    <a:lstStyle/>
                    <a:p>
                      <a:r>
                        <a:rPr lang="ar-OM" sz="3200" dirty="0"/>
                        <a:t>3</a:t>
                      </a:r>
                      <a:endParaRPr lang="en-US" sz="3200" dirty="0"/>
                    </a:p>
                  </a:txBody>
                  <a:tcPr marL="182880" marR="182880" marT="91440" marB="91440"/>
                </a:tc>
                <a:tc>
                  <a:txBody>
                    <a:bodyPr/>
                    <a:lstStyle/>
                    <a:p>
                      <a:endParaRPr lang="en-US" sz="3200"/>
                    </a:p>
                  </a:txBody>
                  <a:tcPr marL="182880" marR="182880" marT="91440" marB="91440"/>
                </a:tc>
                <a:tc>
                  <a:txBody>
                    <a:bodyPr/>
                    <a:lstStyle/>
                    <a:p>
                      <a:r>
                        <a:rPr lang="ar-OM" sz="3200" dirty="0"/>
                        <a:t>8</a:t>
                      </a:r>
                      <a:endParaRPr lang="en-US" sz="3200" dirty="0"/>
                    </a:p>
                  </a:txBody>
                  <a:tcPr marL="182880" marR="182880" marT="91440" marB="91440"/>
                </a:tc>
                <a:tc>
                  <a:txBody>
                    <a:bodyPr/>
                    <a:lstStyle/>
                    <a:p>
                      <a:r>
                        <a:rPr lang="ar-OM" sz="3200" dirty="0"/>
                        <a:t>5</a:t>
                      </a:r>
                      <a:endParaRPr lang="en-US" sz="3200" dirty="0"/>
                    </a:p>
                  </a:txBody>
                  <a:tcPr marL="182880" marR="182880" marT="91440" marB="91440"/>
                </a:tc>
                <a:extLst>
                  <a:ext uri="{0D108BD9-81ED-4DB2-BD59-A6C34878D82A}">
                    <a16:rowId xmlns:a16="http://schemas.microsoft.com/office/drawing/2014/main" val="3534445421"/>
                  </a:ext>
                </a:extLst>
              </a:tr>
              <a:tr h="632034">
                <a:tc>
                  <a:txBody>
                    <a:bodyPr/>
                    <a:lstStyle/>
                    <a:p>
                      <a:endParaRPr lang="en-US" sz="3200"/>
                    </a:p>
                  </a:txBody>
                  <a:tcPr marL="182880" marR="182880" marT="91440" marB="91440"/>
                </a:tc>
                <a:tc>
                  <a:txBody>
                    <a:bodyPr/>
                    <a:lstStyle/>
                    <a:p>
                      <a:r>
                        <a:rPr lang="ar-OM" sz="3200" dirty="0"/>
                        <a:t>7</a:t>
                      </a:r>
                      <a:endParaRPr lang="en-US" sz="3200" dirty="0"/>
                    </a:p>
                  </a:txBody>
                  <a:tcPr marL="182880" marR="182880" marT="91440" marB="91440"/>
                </a:tc>
                <a:tc>
                  <a:txBody>
                    <a:bodyPr/>
                    <a:lstStyle/>
                    <a:p>
                      <a:endParaRPr lang="en-US" sz="3200"/>
                    </a:p>
                  </a:txBody>
                  <a:tcPr marL="182880" marR="182880" marT="91440" marB="91440"/>
                </a:tc>
                <a:tc>
                  <a:txBody>
                    <a:bodyPr/>
                    <a:lstStyle/>
                    <a:p>
                      <a:r>
                        <a:rPr lang="ar-OM" sz="3200" dirty="0"/>
                        <a:t>5</a:t>
                      </a:r>
                      <a:endParaRPr lang="en-US" sz="3200" dirty="0"/>
                    </a:p>
                  </a:txBody>
                  <a:tcPr marL="182880" marR="182880" marT="91440" marB="91440"/>
                </a:tc>
                <a:tc>
                  <a:txBody>
                    <a:bodyPr/>
                    <a:lstStyle/>
                    <a:p>
                      <a:r>
                        <a:rPr lang="ar-OM" sz="3200" dirty="0"/>
                        <a:t>4</a:t>
                      </a:r>
                      <a:endParaRPr lang="en-US" sz="3200" dirty="0"/>
                    </a:p>
                  </a:txBody>
                  <a:tcPr marL="182880" marR="182880" marT="91440" marB="91440"/>
                </a:tc>
                <a:extLst>
                  <a:ext uri="{0D108BD9-81ED-4DB2-BD59-A6C34878D82A}">
                    <a16:rowId xmlns:a16="http://schemas.microsoft.com/office/drawing/2014/main" val="2736159592"/>
                  </a:ext>
                </a:extLst>
              </a:tr>
              <a:tr h="632034">
                <a:tc>
                  <a:txBody>
                    <a:bodyPr/>
                    <a:lstStyle/>
                    <a:p>
                      <a:endParaRPr lang="en-US" sz="3200"/>
                    </a:p>
                  </a:txBody>
                  <a:tcPr marL="182880" marR="182880" marT="91440" marB="91440"/>
                </a:tc>
                <a:tc>
                  <a:txBody>
                    <a:bodyPr/>
                    <a:lstStyle/>
                    <a:p>
                      <a:r>
                        <a:rPr lang="ar-OM" sz="3200" dirty="0"/>
                        <a:t>8</a:t>
                      </a:r>
                      <a:endParaRPr lang="en-US" sz="3200" dirty="0"/>
                    </a:p>
                  </a:txBody>
                  <a:tcPr marL="182880" marR="182880" marT="91440" marB="91440"/>
                </a:tc>
                <a:tc>
                  <a:txBody>
                    <a:bodyPr/>
                    <a:lstStyle/>
                    <a:p>
                      <a:endParaRPr lang="en-US" sz="3200"/>
                    </a:p>
                  </a:txBody>
                  <a:tcPr marL="182880" marR="182880" marT="91440" marB="91440"/>
                </a:tc>
                <a:tc>
                  <a:txBody>
                    <a:bodyPr/>
                    <a:lstStyle/>
                    <a:p>
                      <a:r>
                        <a:rPr lang="ar-OM" sz="3200" dirty="0"/>
                        <a:t>6</a:t>
                      </a:r>
                      <a:endParaRPr lang="en-US" sz="3200" dirty="0"/>
                    </a:p>
                  </a:txBody>
                  <a:tcPr marL="182880" marR="182880" marT="91440" marB="91440"/>
                </a:tc>
                <a:tc>
                  <a:txBody>
                    <a:bodyPr/>
                    <a:lstStyle/>
                    <a:p>
                      <a:r>
                        <a:rPr lang="ar-OM" sz="3200" dirty="0"/>
                        <a:t>3</a:t>
                      </a:r>
                      <a:endParaRPr lang="en-US" sz="3200" dirty="0"/>
                    </a:p>
                  </a:txBody>
                  <a:tcPr marL="182880" marR="182880" marT="91440" marB="91440"/>
                </a:tc>
                <a:extLst>
                  <a:ext uri="{0D108BD9-81ED-4DB2-BD59-A6C34878D82A}">
                    <a16:rowId xmlns:a16="http://schemas.microsoft.com/office/drawing/2014/main" val="1197989437"/>
                  </a:ext>
                </a:extLst>
              </a:tr>
              <a:tr h="1206611">
                <a:tc>
                  <a:txBody>
                    <a:bodyPr/>
                    <a:lstStyle/>
                    <a:p>
                      <a:endParaRPr lang="en-US" sz="7200" dirty="0"/>
                    </a:p>
                  </a:txBody>
                  <a:tcPr marL="182880" marR="182880" marT="91440" marB="91440"/>
                </a:tc>
                <a:tc>
                  <a:txBody>
                    <a:bodyPr/>
                    <a:lstStyle/>
                    <a:p>
                      <a:r>
                        <a:rPr lang="ar-OM" sz="3200" dirty="0"/>
                        <a:t>6</a:t>
                      </a:r>
                      <a:endParaRPr lang="en-US" sz="3200" dirty="0"/>
                    </a:p>
                  </a:txBody>
                  <a:tcPr marL="182880" marR="182880" marT="91440" marB="91440"/>
                </a:tc>
                <a:tc>
                  <a:txBody>
                    <a:bodyPr/>
                    <a:lstStyle/>
                    <a:p>
                      <a:endParaRPr lang="en-US" sz="3200"/>
                    </a:p>
                  </a:txBody>
                  <a:tcPr marL="182880" marR="182880" marT="91440" marB="91440"/>
                </a:tc>
                <a:tc>
                  <a:txBody>
                    <a:bodyPr/>
                    <a:lstStyle/>
                    <a:p>
                      <a:r>
                        <a:rPr lang="ar-OM" sz="3200" dirty="0"/>
                        <a:t>4</a:t>
                      </a:r>
                      <a:endParaRPr lang="en-US" sz="3200" dirty="0"/>
                    </a:p>
                  </a:txBody>
                  <a:tcPr marL="182880" marR="182880" marT="91440" marB="91440"/>
                </a:tc>
                <a:tc>
                  <a:txBody>
                    <a:bodyPr/>
                    <a:lstStyle/>
                    <a:p>
                      <a:r>
                        <a:rPr lang="ar-OM" sz="3200" dirty="0"/>
                        <a:t>2</a:t>
                      </a:r>
                      <a:endParaRPr lang="en-US" sz="3200" dirty="0"/>
                    </a:p>
                  </a:txBody>
                  <a:tcPr marL="182880" marR="182880" marT="91440" marB="91440"/>
                </a:tc>
                <a:extLst>
                  <a:ext uri="{0D108BD9-81ED-4DB2-BD59-A6C34878D82A}">
                    <a16:rowId xmlns:a16="http://schemas.microsoft.com/office/drawing/2014/main" val="708290319"/>
                  </a:ext>
                </a:extLst>
              </a:tr>
              <a:tr h="910113">
                <a:tc>
                  <a:txBody>
                    <a:bodyPr/>
                    <a:lstStyle/>
                    <a:p>
                      <a:endParaRPr lang="en-US" sz="7200"/>
                    </a:p>
                  </a:txBody>
                  <a:tcPr marL="182880" marR="182880" marT="91440" marB="91440"/>
                </a:tc>
                <a:tc>
                  <a:txBody>
                    <a:bodyPr/>
                    <a:lstStyle/>
                    <a:p>
                      <a:r>
                        <a:rPr lang="ar-OM" sz="3200" dirty="0"/>
                        <a:t>2</a:t>
                      </a:r>
                      <a:endParaRPr lang="en-US" sz="3200" dirty="0"/>
                    </a:p>
                  </a:txBody>
                  <a:tcPr marL="182880" marR="182880" marT="91440" marB="91440"/>
                </a:tc>
                <a:tc>
                  <a:txBody>
                    <a:bodyPr/>
                    <a:lstStyle/>
                    <a:p>
                      <a:endParaRPr lang="en-US" sz="3200"/>
                    </a:p>
                  </a:txBody>
                  <a:tcPr marL="182880" marR="182880" marT="91440" marB="91440"/>
                </a:tc>
                <a:tc>
                  <a:txBody>
                    <a:bodyPr/>
                    <a:lstStyle/>
                    <a:p>
                      <a:r>
                        <a:rPr lang="ar-OM" sz="3200" dirty="0"/>
                        <a:t>7</a:t>
                      </a:r>
                      <a:endParaRPr lang="en-US" sz="3200" dirty="0"/>
                    </a:p>
                  </a:txBody>
                  <a:tcPr marL="182880" marR="182880" marT="91440" marB="91440"/>
                </a:tc>
                <a:tc>
                  <a:txBody>
                    <a:bodyPr/>
                    <a:lstStyle/>
                    <a:p>
                      <a:r>
                        <a:rPr lang="ar-OM" sz="3200" dirty="0"/>
                        <a:t>1</a:t>
                      </a:r>
                      <a:endParaRPr lang="en-US" sz="3200" dirty="0"/>
                    </a:p>
                  </a:txBody>
                  <a:tcPr marL="182880" marR="182880" marT="91440" marB="91440"/>
                </a:tc>
                <a:extLst>
                  <a:ext uri="{0D108BD9-81ED-4DB2-BD59-A6C34878D82A}">
                    <a16:rowId xmlns:a16="http://schemas.microsoft.com/office/drawing/2014/main" val="1044753917"/>
                  </a:ext>
                </a:extLst>
              </a:tr>
              <a:tr h="854089">
                <a:tc>
                  <a:txBody>
                    <a:bodyPr/>
                    <a:lstStyle/>
                    <a:p>
                      <a:endParaRPr lang="en-US" sz="7200"/>
                    </a:p>
                  </a:txBody>
                  <a:tcPr marL="182880" marR="182880" marT="91440" marB="91440"/>
                </a:tc>
                <a:tc>
                  <a:txBody>
                    <a:bodyPr/>
                    <a:lstStyle/>
                    <a:p>
                      <a:r>
                        <a:rPr lang="ar-OM" sz="3200" dirty="0"/>
                        <a:t>4</a:t>
                      </a:r>
                      <a:endParaRPr lang="en-US" sz="3200" dirty="0"/>
                    </a:p>
                  </a:txBody>
                  <a:tcPr marL="182880" marR="182880" marT="91440" marB="91440"/>
                </a:tc>
                <a:tc>
                  <a:txBody>
                    <a:bodyPr/>
                    <a:lstStyle/>
                    <a:p>
                      <a:endParaRPr lang="en-US" sz="3200" dirty="0"/>
                    </a:p>
                  </a:txBody>
                  <a:tcPr marL="182880" marR="182880" marT="91440" marB="91440"/>
                </a:tc>
                <a:tc>
                  <a:txBody>
                    <a:bodyPr/>
                    <a:lstStyle/>
                    <a:p>
                      <a:r>
                        <a:rPr lang="ar-OM" sz="3200" dirty="0"/>
                        <a:t>0</a:t>
                      </a:r>
                      <a:endParaRPr lang="en-US" sz="3200" dirty="0"/>
                    </a:p>
                  </a:txBody>
                  <a:tcPr marL="182880" marR="182880" marT="91440" marB="91440"/>
                </a:tc>
                <a:tc>
                  <a:txBody>
                    <a:bodyPr/>
                    <a:lstStyle/>
                    <a:p>
                      <a:r>
                        <a:rPr lang="ar-OM" sz="3200" dirty="0"/>
                        <a:t>0</a:t>
                      </a:r>
                      <a:endParaRPr lang="en-US" sz="3200" dirty="0"/>
                    </a:p>
                  </a:txBody>
                  <a:tcPr marL="182880" marR="182880" marT="91440" marB="91440"/>
                </a:tc>
                <a:extLst>
                  <a:ext uri="{0D108BD9-81ED-4DB2-BD59-A6C34878D82A}">
                    <a16:rowId xmlns:a16="http://schemas.microsoft.com/office/drawing/2014/main" val="1000531225"/>
                  </a:ext>
                </a:extLst>
              </a:tr>
              <a:tr h="1206611">
                <a:tc>
                  <a:txBody>
                    <a:bodyPr/>
                    <a:lstStyle/>
                    <a:p>
                      <a:endParaRPr lang="en-US" sz="7200" dirty="0"/>
                    </a:p>
                  </a:txBody>
                  <a:tcPr marL="182880" marR="182880" marT="91440" marB="91440"/>
                </a:tc>
                <a:tc>
                  <a:txBody>
                    <a:bodyPr/>
                    <a:lstStyle/>
                    <a:p>
                      <a:endParaRPr lang="en-US" sz="3200" dirty="0"/>
                    </a:p>
                  </a:txBody>
                  <a:tcPr marL="182880" marR="182880" marT="91440" marB="91440"/>
                </a:tc>
                <a:tc>
                  <a:txBody>
                    <a:bodyPr/>
                    <a:lstStyle/>
                    <a:p>
                      <a:endParaRPr lang="en-US" sz="3200"/>
                    </a:p>
                  </a:txBody>
                  <a:tcPr marL="182880" marR="182880" marT="91440" marB="91440"/>
                </a:tc>
                <a:tc>
                  <a:txBody>
                    <a:bodyPr/>
                    <a:lstStyle/>
                    <a:p>
                      <a:endParaRPr lang="en-US" sz="3200" dirty="0"/>
                    </a:p>
                  </a:txBody>
                  <a:tcPr marL="182880" marR="182880" marT="91440" marB="91440"/>
                </a:tc>
                <a:tc>
                  <a:txBody>
                    <a:bodyPr/>
                    <a:lstStyle/>
                    <a:p>
                      <a:r>
                        <a:rPr lang="ar-OM" sz="3200" dirty="0"/>
                        <a:t>المجموع</a:t>
                      </a:r>
                      <a:endParaRPr lang="en-US" sz="3200" dirty="0"/>
                    </a:p>
                  </a:txBody>
                  <a:tcPr marL="182880" marR="182880" marT="91440" marB="91440"/>
                </a:tc>
                <a:extLst>
                  <a:ext uri="{0D108BD9-81ED-4DB2-BD59-A6C34878D82A}">
                    <a16:rowId xmlns:a16="http://schemas.microsoft.com/office/drawing/2014/main" val="3905893414"/>
                  </a:ext>
                </a:extLst>
              </a:tr>
            </a:tbl>
          </a:graphicData>
        </a:graphic>
      </p:graphicFrame>
    </p:spTree>
    <p:extLst>
      <p:ext uri="{BB962C8B-B14F-4D97-AF65-F5344CB8AC3E}">
        <p14:creationId xmlns:p14="http://schemas.microsoft.com/office/powerpoint/2010/main" val="1999976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6632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84C9028AC645B41B93A8B5BA581E06F" ma:contentTypeVersion="1" ma:contentTypeDescription="Create a new document." ma:contentTypeScope="" ma:versionID="65cb80254991264212f9b65a85f88121">
  <xsd:schema xmlns:xsd="http://www.w3.org/2001/XMLSchema" xmlns:xs="http://www.w3.org/2001/XMLSchema" xmlns:p="http://schemas.microsoft.com/office/2006/metadata/properties" xmlns:ns2="59bf9aa0-f2f8-418d-bdc8-51d0e8cd025b" targetNamespace="http://schemas.microsoft.com/office/2006/metadata/properties" ma:root="true" ma:fieldsID="eb42c626ef4ebd82b4c328c03471f6b4" ns2:_="">
    <xsd:import namespace="59bf9aa0-f2f8-418d-bdc8-51d0e8cd025b"/>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bf9aa0-f2f8-418d-bdc8-51d0e8cd025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8C35AA0-69B8-44DD-AA1B-CEB873A61A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9bf9aa0-f2f8-418d-bdc8-51d0e8cd02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7A18668-4A2E-429B-BC42-FCE2FEE43A93}">
  <ds:schemaRefs>
    <ds:schemaRef ds:uri="http://schemas.microsoft.com/sharepoint/v3/contenttype/forms"/>
  </ds:schemaRefs>
</ds:datastoreItem>
</file>

<file path=customXml/itemProps3.xml><?xml version="1.0" encoding="utf-8"?>
<ds:datastoreItem xmlns:ds="http://schemas.openxmlformats.org/officeDocument/2006/customXml" ds:itemID="{E1EB3FA9-215E-4B89-89C0-819DF85A7AB1}">
  <ds:schemaRefs>
    <ds:schemaRef ds:uri="http://schemas.microsoft.com/office/2006/metadata/properties"/>
    <ds:schemaRef ds:uri="http://schemas.microsoft.com/office/2006/documentManagement/types"/>
    <ds:schemaRef ds:uri="http://purl.org/dc/dcmitype/"/>
    <ds:schemaRef ds:uri="http://schemas.openxmlformats.org/package/2006/metadata/core-properties"/>
    <ds:schemaRef ds:uri="http://purl.org/dc/terms/"/>
    <ds:schemaRef ds:uri="http://purl.org/dc/elements/1.1/"/>
    <ds:schemaRef ds:uri="http://schemas.microsoft.com/office/infopath/2007/PartnerControls"/>
    <ds:schemaRef ds:uri="59bf9aa0-f2f8-418d-bdc8-51d0e8cd025b"/>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545</TotalTime>
  <Words>666</Words>
  <Application>Microsoft Office PowerPoint</Application>
  <PresentationFormat>Custom</PresentationFormat>
  <Paragraphs>130</Paragraphs>
  <Slides>10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Cambria Math</vt:lpstr>
      <vt:lpstr>Simplified Arabic</vt:lpstr>
      <vt:lpstr>Office Theme</vt:lpstr>
      <vt:lpstr>معاملا الصعوبة والتمييز 2</vt:lpstr>
      <vt:lpstr>المموهات/ المشتتات</vt:lpstr>
      <vt:lpstr>صعوبة الفقرة</vt:lpstr>
      <vt:lpstr>معامل التمييز</vt:lpstr>
      <vt:lpstr>معامل التمييز</vt:lpstr>
      <vt:lpstr>معامل الحساسية للتدريس</vt:lpstr>
      <vt:lpstr>معامل الحساسية للتدريس</vt:lpstr>
      <vt:lpstr>معاملا الصعوبة والتمييز للأسئلة المقالية</vt:lpstr>
      <vt:lpstr>معاملا الصعوبة والتمييز للأسئلة المقالية</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Amina Abdulaziz Al. Shizawi</dc:creator>
  <cp:lastModifiedBy>Mohammed Talib Musallam Al. Kiyumi</cp:lastModifiedBy>
  <cp:revision>58</cp:revision>
  <dcterms:created xsi:type="dcterms:W3CDTF">2015-08-04T05:55:31Z</dcterms:created>
  <dcterms:modified xsi:type="dcterms:W3CDTF">2023-02-24T10:47:28Z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0x010100684C9028AC645B41B93A8B5BA581E06F</vt:lpwstr>
  </property>
</Properties>
</file>